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3F710-3E3C-4E1C-A995-0D12E4046002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74277-ED89-4AA8-82B9-59C3AA748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953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3F710-3E3C-4E1C-A995-0D12E4046002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74277-ED89-4AA8-82B9-59C3AA748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597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3F710-3E3C-4E1C-A995-0D12E4046002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74277-ED89-4AA8-82B9-59C3AA748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857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3F710-3E3C-4E1C-A995-0D12E4046002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74277-ED89-4AA8-82B9-59C3AA748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498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3F710-3E3C-4E1C-A995-0D12E4046002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74277-ED89-4AA8-82B9-59C3AA748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302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3F710-3E3C-4E1C-A995-0D12E4046002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74277-ED89-4AA8-82B9-59C3AA748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608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3F710-3E3C-4E1C-A995-0D12E4046002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74277-ED89-4AA8-82B9-59C3AA748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979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3F710-3E3C-4E1C-A995-0D12E4046002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74277-ED89-4AA8-82B9-59C3AA748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235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3F710-3E3C-4E1C-A995-0D12E4046002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74277-ED89-4AA8-82B9-59C3AA748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495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3F710-3E3C-4E1C-A995-0D12E4046002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74277-ED89-4AA8-82B9-59C3AA748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130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3F710-3E3C-4E1C-A995-0D12E4046002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74277-ED89-4AA8-82B9-59C3AA748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894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3F710-3E3C-4E1C-A995-0D12E4046002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74277-ED89-4AA8-82B9-59C3AA748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459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73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20462" y="1146219"/>
            <a:ext cx="1170689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latin typeface="GungsuhChe" panose="02030609000101010101" pitchFamily="49" charset="-127"/>
                <a:ea typeface="GungsuhChe" panose="02030609000101010101" pitchFamily="49" charset="-127"/>
              </a:rPr>
              <a:t>СЕРГЕЙ</a:t>
            </a:r>
            <a:br>
              <a:rPr lang="ru-RU" sz="6600" dirty="0" smtClean="0">
                <a:latin typeface="GungsuhChe" panose="02030609000101010101" pitchFamily="49" charset="-127"/>
                <a:ea typeface="GungsuhChe" panose="02030609000101010101" pitchFamily="49" charset="-127"/>
              </a:rPr>
            </a:br>
            <a:r>
              <a:rPr lang="ru-RU" sz="6600" dirty="0" smtClean="0">
                <a:latin typeface="GungsuhChe" panose="02030609000101010101" pitchFamily="49" charset="-127"/>
                <a:ea typeface="GungsuhChe" panose="02030609000101010101" pitchFamily="49" charset="-127"/>
              </a:rPr>
              <a:t>АЛЕКСАНДРОВИЧ </a:t>
            </a:r>
          </a:p>
          <a:p>
            <a:r>
              <a:rPr lang="ru-RU" sz="6600" dirty="0" smtClean="0">
                <a:latin typeface="GungsuhChe" panose="02030609000101010101" pitchFamily="49" charset="-127"/>
                <a:ea typeface="GungsuhChe" panose="02030609000101010101" pitchFamily="49" charset="-127"/>
              </a:rPr>
              <a:t>ЕСЕНИН</a:t>
            </a:r>
            <a:endParaRPr lang="ru-RU" sz="6600" dirty="0">
              <a:latin typeface="GungsuhChe" panose="02030609000101010101" pitchFamily="49" charset="-127"/>
              <a:ea typeface="GungsuhChe" panose="0203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377230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6490"/>
            <a:ext cx="12192001" cy="689449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-103031" y="-141667"/>
            <a:ext cx="12556901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ru-RU" sz="2400" dirty="0" smtClean="0">
                <a:latin typeface="GungsuhChe" panose="02030609000101010101" pitchFamily="49" charset="-127"/>
                <a:ea typeface="GungsuhChe" panose="02030609000101010101" pitchFamily="49" charset="-127"/>
              </a:rPr>
              <a:t>Есенин с детства не хотел быть обычным рабочим человеком, чем вызывал негодование у старшего поколения и непонимание у сверстников. Первые стихи он сочинил в 8 лет.</a:t>
            </a:r>
          </a:p>
          <a:p>
            <a:pPr marL="342900" indent="-342900">
              <a:buAutoNum type="arabicParenR"/>
            </a:pPr>
            <a:r>
              <a:rPr lang="ru-RU" sz="2400" dirty="0" smtClean="0">
                <a:latin typeface="GungsuhChe" panose="02030609000101010101" pitchFamily="49" charset="-127"/>
                <a:ea typeface="GungsuhChe" panose="02030609000101010101" pitchFamily="49" charset="-127"/>
              </a:rPr>
              <a:t>Первое время после окончания школы будущий поэт работал в лавке у мясника, но пробиться в литературу уже тогда было его целью. </a:t>
            </a:r>
          </a:p>
          <a:p>
            <a:pPr marL="342900" indent="-342900">
              <a:buAutoNum type="arabicParenR"/>
            </a:pPr>
            <a:r>
              <a:rPr lang="ru-RU" sz="2400" dirty="0" smtClean="0">
                <a:latin typeface="GungsuhChe" panose="02030609000101010101" pitchFamily="49" charset="-127"/>
                <a:ea typeface="GungsuhChe" panose="02030609000101010101" pitchFamily="49" charset="-127"/>
              </a:rPr>
              <a:t>Поэтому вскоре Есенин устроился в типографию: хоть и простым рабочим, но поближе к издательскому делу. </a:t>
            </a:r>
          </a:p>
          <a:p>
            <a:pPr marL="342900" indent="-342900">
              <a:buAutoNum type="arabicParenR"/>
            </a:pPr>
            <a:r>
              <a:rPr lang="ru-RU" sz="2400" dirty="0" smtClean="0">
                <a:latin typeface="GungsuhChe" panose="02030609000101010101" pitchFamily="49" charset="-127"/>
                <a:ea typeface="GungsuhChe" panose="02030609000101010101" pitchFamily="49" charset="-127"/>
              </a:rPr>
              <a:t> Сергей с юности увлекался кулачными боями и был, по воспоминаниям современников, довольно сильным бойцом. </a:t>
            </a:r>
          </a:p>
          <a:p>
            <a:pPr marL="342900" indent="-342900">
              <a:buAutoNum type="arabicParenR"/>
            </a:pPr>
            <a:r>
              <a:rPr lang="ru-RU" sz="2400" dirty="0" smtClean="0">
                <a:latin typeface="GungsuhChe" panose="02030609000101010101" pitchFamily="49" charset="-127"/>
                <a:ea typeface="GungsuhChe" panose="02030609000101010101" pitchFamily="49" charset="-127"/>
              </a:rPr>
              <a:t>Поэт тонко чувствовал красоту природы, с любил животных и часто подкармливал бродячих собак. Некоторое время он даже был </a:t>
            </a:r>
            <a:r>
              <a:rPr lang="ru-RU" sz="2400" dirty="0" err="1" smtClean="0">
                <a:latin typeface="GungsuhChe" panose="02030609000101010101" pitchFamily="49" charset="-127"/>
                <a:ea typeface="GungsuhChe" panose="02030609000101010101" pitchFamily="49" charset="-127"/>
              </a:rPr>
              <a:t>вегетарианцом</a:t>
            </a:r>
            <a:r>
              <a:rPr lang="ru-RU" sz="2400" dirty="0" smtClean="0">
                <a:latin typeface="GungsuhChe" panose="02030609000101010101" pitchFamily="49" charset="-127"/>
                <a:ea typeface="GungsuhChe" panose="02030609000101010101" pitchFamily="49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62518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834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-90152" y="-103031"/>
            <a:ext cx="12672811" cy="75820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GungsuhChe" panose="02030609000101010101" pitchFamily="49" charset="-127"/>
                <a:ea typeface="GungsuhChe" panose="02030609000101010101" pitchFamily="49" charset="-127"/>
              </a:rPr>
              <a:t>6)Своим учителем Есенин называл А. Блока. </a:t>
            </a:r>
          </a:p>
          <a:p>
            <a:r>
              <a:rPr lang="ru-RU" sz="2400" dirty="0" smtClean="0">
                <a:latin typeface="GungsuhChe" panose="02030609000101010101" pitchFamily="49" charset="-127"/>
                <a:ea typeface="GungsuhChe" panose="02030609000101010101" pitchFamily="49" charset="-127"/>
              </a:rPr>
              <a:t>7) Всю жизнь у поэта был заметный рязанский акцент. </a:t>
            </a:r>
          </a:p>
          <a:p>
            <a:r>
              <a:rPr lang="ru-RU" sz="2400" dirty="0" smtClean="0">
                <a:latin typeface="GungsuhChe" panose="02030609000101010101" pitchFamily="49" charset="-127"/>
                <a:ea typeface="GungsuhChe" panose="02030609000101010101" pitchFamily="49" charset="-127"/>
              </a:rPr>
              <a:t>8) У Есенина с Маяковским была взаимная нелюбовь. Они не стеснялись в выражениях и открыто устраивали ссоры. “Вырос с версту ростом и думает, мы испугались” – возмущался Сергей Александрович (рост 168 см.) Несмотря на все выпады и переругивания, поэты уважали творчество друг друга.</a:t>
            </a:r>
          </a:p>
          <a:p>
            <a:r>
              <a:rPr lang="ru-RU" sz="2400" dirty="0" smtClean="0">
                <a:latin typeface="GungsuhChe" panose="02030609000101010101" pitchFamily="49" charset="-127"/>
                <a:ea typeface="GungsuhChe" panose="02030609000101010101" pitchFamily="49" charset="-127"/>
              </a:rPr>
              <a:t> 9) До революции Есенин общался с царской семьей, посвящал стихи юным царевнам. Даже знаменитый Григорий Распутин покровительствовал ему. </a:t>
            </a:r>
          </a:p>
          <a:p>
            <a:r>
              <a:rPr lang="ru-RU" sz="2400" dirty="0" smtClean="0">
                <a:latin typeface="GungsuhChe" panose="02030609000101010101" pitchFamily="49" charset="-127"/>
                <a:ea typeface="GungsuhChe" panose="02030609000101010101" pitchFamily="49" charset="-127"/>
              </a:rPr>
              <a:t>10) Когда Есенина призвали на войну, именно Распутин помог ему и </a:t>
            </a:r>
            <a:r>
              <a:rPr lang="ru-RU" sz="2400" dirty="0" err="1" smtClean="0">
                <a:latin typeface="GungsuhChe" panose="02030609000101010101" pitchFamily="49" charset="-127"/>
                <a:ea typeface="GungsuhChe" panose="02030609000101010101" pitchFamily="49" charset="-127"/>
              </a:rPr>
              <a:t>Н.А.Клюеву</a:t>
            </a:r>
            <a:r>
              <a:rPr lang="ru-RU" sz="2400" dirty="0" smtClean="0">
                <a:latin typeface="GungsuhChe" panose="02030609000101010101" pitchFamily="49" charset="-127"/>
                <a:ea typeface="GungsuhChe" panose="02030609000101010101" pitchFamily="49" charset="-127"/>
              </a:rPr>
              <a:t> добиться назначения на военно-санитарный поезд под покровительством императрицы.</a:t>
            </a:r>
          </a:p>
          <a:p>
            <a:endParaRPr lang="ru-RU" sz="2400" dirty="0" smtClean="0">
              <a:latin typeface="GungsuhChe" panose="02030609000101010101" pitchFamily="49" charset="-127"/>
              <a:ea typeface="GungsuhChe" panose="02030609000101010101" pitchFamily="49" charset="-127"/>
            </a:endParaRPr>
          </a:p>
          <a:p>
            <a:endParaRPr lang="ru-RU" sz="2400" dirty="0">
              <a:latin typeface="GungsuhChe" panose="02030609000101010101" pitchFamily="49" charset="-127"/>
              <a:ea typeface="GungsuhChe" panose="0203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35854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12192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Самоубийство посчитали убийством.</a:t>
            </a:r>
          </a:p>
          <a:p>
            <a:r>
              <a:rPr lang="ru-RU" sz="2400" dirty="0" smtClean="0"/>
              <a:t>В 1970–1980-е годы следователь Московского уголовного розыска полковник в отставке Эдуард </a:t>
            </a:r>
            <a:r>
              <a:rPr lang="ru-RU" sz="2400" dirty="0" err="1" smtClean="0"/>
              <a:t>Хлысталов</a:t>
            </a:r>
            <a:r>
              <a:rPr lang="ru-RU" sz="2400" dirty="0" smtClean="0"/>
              <a:t> заявил, что Есенина заказали, а суицид — инсценировка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474619"/>
            <a:ext cx="925991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Сторонники этой версии уверяют, что нужно внимательнее смотреть на посмертные фотографии Есенина в высоком качестве. Там якобы можно увидеть, что перед смертью поэт был избит. По их мнению, в пользу этой версии говорят детали жизнь поэта: современники Есенина утверждали, что он в юности увлекался кулачными боями и считался довольно сильным бойцом, который мог оказать активное сопротивление потенциальным убийцам.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4152275"/>
            <a:ext cx="106121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На руках у Есенина были порезы. Есть версия, что в номере отеля, где он жил, не было чернил. В связи с этим он писал стихи кровью. Об этом сказал друг Есенина Вольф Эрлих, кто самый первый увидел мертвого Есенина.</a:t>
            </a:r>
          </a:p>
          <a:p>
            <a:endParaRPr lang="ru-RU" sz="2400" dirty="0" smtClean="0"/>
          </a:p>
          <a:p>
            <a:r>
              <a:rPr lang="ru-RU" sz="2400" dirty="0" smtClean="0"/>
              <a:t>В «убийстве» Есенина даже появились подозреваемые. Самые популярные — агенты ОГПУ во главе с Яковом Блюмкиным. По словам поэта и литературоведа Даны Курской, в день смерти Есенина Блюмкин был в Гималаях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31965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12192000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Причина смерти Сергея Есенина</a:t>
            </a:r>
          </a:p>
          <a:p>
            <a:endParaRPr lang="ru-RU" sz="4000" b="1" dirty="0" smtClean="0"/>
          </a:p>
          <a:p>
            <a:r>
              <a:rPr lang="ru-RU" sz="2800" dirty="0" smtClean="0"/>
              <a:t>По общепринятой, официальной версии Есенин, в возрасте 30 лет повесился. Однако, масштаб личности Есенина настолько велик, а одиозные поступки и привычки Сергея Александровича, сложные отношения с действующей властью и уголовным кодексом открывают широкое поле для споров о причинах гибели поэта. Пожалуй, даже у Сталина меньше адептов альтернативной версии смерти. С легкой руки Эдуарда </a:t>
            </a:r>
            <a:r>
              <a:rPr lang="ru-RU" sz="2800" dirty="0" err="1" smtClean="0"/>
              <a:t>Хлысталова</a:t>
            </a:r>
            <a:r>
              <a:rPr lang="ru-RU" sz="2800" dirty="0" smtClean="0"/>
              <a:t> в народные массы ушли ряд вопросов и противоречивых фактов, касательно смерти Есенина. В распоряжении любого желающего оказываются весьма качественные посмертные снимки и посмертные маски Сергея Александровича, документы уголовного дела, свидетельские показания, что позволяет каждому человеку, посмотревшему сериал с Безруковым, составить собственное «истинно правильное» представление о картине трагедии. </a:t>
            </a:r>
          </a:p>
          <a:p>
            <a:endParaRPr lang="ru-RU" sz="2800" dirty="0" smtClean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17034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0473" y="81745"/>
            <a:ext cx="6555347" cy="6698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108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530</Words>
  <Application>Microsoft Office PowerPoint</Application>
  <PresentationFormat>Широкоэкранный</PresentationFormat>
  <Paragraphs>21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GungsuhChe</vt:lpstr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Надя</dc:creator>
  <cp:lastModifiedBy>Надя</cp:lastModifiedBy>
  <cp:revision>4</cp:revision>
  <dcterms:created xsi:type="dcterms:W3CDTF">2022-03-10T14:21:36Z</dcterms:created>
  <dcterms:modified xsi:type="dcterms:W3CDTF">2022-03-10T14:53:34Z</dcterms:modified>
</cp:coreProperties>
</file>