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sldIdLst>
    <p:sldId id="257" r:id="rId2"/>
    <p:sldId id="259" r:id="rId3"/>
    <p:sldId id="261" r:id="rId4"/>
    <p:sldId id="273" r:id="rId5"/>
    <p:sldId id="274" r:id="rId6"/>
    <p:sldId id="275" r:id="rId7"/>
    <p:sldId id="283" r:id="rId8"/>
    <p:sldId id="276" r:id="rId9"/>
    <p:sldId id="277" r:id="rId10"/>
    <p:sldId id="281" r:id="rId11"/>
    <p:sldId id="282" r:id="rId12"/>
    <p:sldId id="28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2ACF6-4655-4757-88AC-FE8948374EE9}" type="datetimeFigureOut">
              <a:rPr lang="ru-RU" smtClean="0"/>
              <a:pPr>
                <a:defRPr/>
              </a:pPr>
              <a:t>01.11.2022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69C-0B5A-4417-A707-1F4637B9E8A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8"/>
          <a:stretch>
            <a:fillRect/>
          </a:stretch>
        </p:blipFill>
        <p:spPr bwMode="auto">
          <a:xfrm>
            <a:off x="0" y="5357813"/>
            <a:ext cx="3286125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 cstate="print"/>
          <a:srcRect r="11858"/>
          <a:stretch>
            <a:fillRect/>
          </a:stretch>
        </p:blipFill>
        <p:spPr bwMode="auto">
          <a:xfrm>
            <a:off x="8215313" y="5175250"/>
            <a:ext cx="928687" cy="16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8DA584-4D85-4AD8-9DB4-8AF49BC78D66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FFA1-E687-49A3-AB7D-71CB771D66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319BFF-F3FB-451C-81D3-6431C6834EBA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EC58D-CEDD-42E5-8C09-B57FF33263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797BE4E9-1210-4C77-8A9A-E073D4EE209B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615A30F-AEA5-4B1F-AA93-BC46AE371D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F95E77-18BD-4FB2-829B-EBF2555B61F2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3A4C6-E13D-46D4-BE90-09A9D9B09E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BD54F4-C03E-49DE-9F2D-3F0E850D32D1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710F7-E842-4EE2-9124-BAA679504C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C565E-907C-4136-AA33-A279E0D62D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69E869-1582-4258-A11B-4C5BEF4FFC48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5D0807-01EE-4F2F-B9A1-8A14F642F8AD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CF77A1-1406-4F44-940D-6B9974D99A6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93FDD8-F117-45F8-95D9-7677376F0D10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8CF96-9BBB-4629-ACF0-0D4C548560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C791ADC-A178-4B42-AF6B-17D883063FE6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785C3A2-5794-4878-938D-416E4F02DC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9914FE-8B40-472E-9BB8-83028351C650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F124B-77A3-4763-8177-B089BE43D4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CDBB2D6-715B-4762-8BBC-6A0330AA26A0}" type="datetimeFigureOut">
              <a:rPr lang="ru-RU" smtClean="0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59277A7-B913-4672-A12B-3295402D71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idx="1"/>
          </p:nvPr>
        </p:nvSpPr>
        <p:spPr>
          <a:xfrm>
            <a:off x="395288" y="2636912"/>
            <a:ext cx="8291512" cy="2952328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hlink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Трансляция  педагогического опыта учителя русского языка и литературы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Пожидаевой Н.В.</a:t>
            </a:r>
            <a:endParaRPr lang="ru-RU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271388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Дети </a:t>
            </a:r>
            <a:r>
              <a:rPr lang="ru-RU" dirty="0">
                <a:solidFill>
                  <a:schemeClr val="bg1"/>
                </a:solidFill>
              </a:rPr>
              <a:t>очень любят сочинять стихи, подбирать рифмующиеся слова,  Вольно или невольно ребёнок,  </a:t>
            </a:r>
            <a:r>
              <a:rPr lang="ru-RU" dirty="0" smtClean="0">
                <a:solidFill>
                  <a:schemeClr val="bg1"/>
                </a:solidFill>
              </a:rPr>
              <a:t>запоминает и правильно </a:t>
            </a:r>
            <a:r>
              <a:rPr lang="ru-RU" dirty="0">
                <a:solidFill>
                  <a:schemeClr val="bg1"/>
                </a:solidFill>
              </a:rPr>
              <a:t>ставит ударения, так как без этого строчки не рифмуются.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dirty="0">
                <a:solidFill>
                  <a:srgbClr val="FFFF00"/>
                </a:solidFill>
              </a:rPr>
              <a:t>Свёкла- Фёкла)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Тётка Фёкла ела свёклу.</a:t>
            </a:r>
          </a:p>
          <a:p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ЦемЕнт</a:t>
            </a:r>
            <a:r>
              <a:rPr lang="ru-RU" dirty="0">
                <a:solidFill>
                  <a:srgbClr val="FFFF00"/>
                </a:solidFill>
              </a:rPr>
              <a:t>- инструмент)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Я беру свой инструмент, 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Быстро развожу </a:t>
            </a:r>
            <a:r>
              <a:rPr lang="ru-RU" dirty="0" err="1">
                <a:solidFill>
                  <a:schemeClr val="bg1"/>
                </a:solidFill>
              </a:rPr>
              <a:t>цемЕнт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квартАл</a:t>
            </a:r>
            <a:r>
              <a:rPr lang="ru-RU" dirty="0">
                <a:solidFill>
                  <a:srgbClr val="FFFF00"/>
                </a:solidFill>
              </a:rPr>
              <a:t> - устал) 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Брёл я долго и устал, 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Перешёл седьмой </a:t>
            </a:r>
            <a:r>
              <a:rPr lang="ru-RU" dirty="0" err="1" smtClean="0">
                <a:solidFill>
                  <a:schemeClr val="bg1"/>
                </a:solidFill>
              </a:rPr>
              <a:t>квартАл</a:t>
            </a:r>
            <a:r>
              <a:rPr lang="ru-RU" dirty="0">
                <a:solidFill>
                  <a:schemeClr val="bg1"/>
                </a:solidFill>
              </a:rPr>
              <a:t>. 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bg1"/>
                </a:solidFill>
              </a:rPr>
              <a:t>Что за странный </a:t>
            </a:r>
            <a:r>
              <a:rPr lang="ru-RU" dirty="0">
                <a:solidFill>
                  <a:srgbClr val="FF0000"/>
                </a:solidFill>
              </a:rPr>
              <a:t>носорог 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Ел и </a:t>
            </a:r>
            <a:r>
              <a:rPr lang="ru-RU" dirty="0" err="1">
                <a:solidFill>
                  <a:srgbClr val="FFFF00"/>
                </a:solidFill>
              </a:rPr>
              <a:t>твОрог</a:t>
            </a:r>
            <a:r>
              <a:rPr lang="ru-RU" dirty="0">
                <a:solidFill>
                  <a:schemeClr val="bg1"/>
                </a:solidFill>
              </a:rPr>
              <a:t> , и </a:t>
            </a:r>
            <a:r>
              <a:rPr lang="ru-RU" dirty="0" err="1">
                <a:solidFill>
                  <a:srgbClr val="FFFF00"/>
                </a:solidFill>
              </a:rPr>
              <a:t>творОГ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Слышен </a:t>
            </a:r>
            <a:r>
              <a:rPr lang="ru-RU" dirty="0">
                <a:solidFill>
                  <a:schemeClr val="bg1"/>
                </a:solidFill>
              </a:rPr>
              <a:t>в классе </a:t>
            </a:r>
            <a:r>
              <a:rPr lang="ru-RU" dirty="0">
                <a:solidFill>
                  <a:srgbClr val="FF0000"/>
                </a:solidFill>
              </a:rPr>
              <a:t>диалог: 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Обсуждают </a:t>
            </a:r>
            <a:r>
              <a:rPr lang="ru-RU" dirty="0" err="1">
                <a:solidFill>
                  <a:srgbClr val="FFFF00"/>
                </a:solidFill>
              </a:rPr>
              <a:t>каталОг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Детей </a:t>
            </a:r>
            <a:r>
              <a:rPr lang="ru-RU" dirty="0">
                <a:solidFill>
                  <a:schemeClr val="bg1"/>
                </a:solidFill>
              </a:rPr>
              <a:t>не нужно </a:t>
            </a:r>
            <a:r>
              <a:rPr lang="ru-RU" dirty="0" err="1">
                <a:solidFill>
                  <a:srgbClr val="FFFF00"/>
                </a:solidFill>
              </a:rPr>
              <a:t>баловАть</a:t>
            </a:r>
            <a:r>
              <a:rPr lang="ru-RU" dirty="0">
                <a:solidFill>
                  <a:srgbClr val="FFFF00"/>
                </a:solidFill>
              </a:rPr>
              <a:t>,</a:t>
            </a:r>
            <a:r>
              <a:rPr lang="ru-RU" dirty="0">
                <a:solidFill>
                  <a:schemeClr val="bg1"/>
                </a:solidFill>
              </a:rPr>
              <a:t> 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Чтоб зубки не </a:t>
            </a:r>
            <a:r>
              <a:rPr lang="ru-RU" dirty="0" err="1">
                <a:solidFill>
                  <a:srgbClr val="FFFF00"/>
                </a:solidFill>
              </a:rPr>
              <a:t>пломбировАть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9434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5"/>
            <a:ext cx="828092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>
                <a:solidFill>
                  <a:schemeClr val="bg1"/>
                </a:solidFill>
              </a:rPr>
              <a:t>Повторять такие рифмовки можно хором во время физкультминуток, подбирая различные упражнения на расслабление. </a:t>
            </a:r>
            <a:endParaRPr lang="ru-RU" sz="2800" u="sng" dirty="0" smtClean="0">
              <a:solidFill>
                <a:schemeClr val="bg1"/>
              </a:solidFill>
            </a:endParaRPr>
          </a:p>
          <a:p>
            <a:endParaRPr lang="ru-RU" sz="2800" u="sng" dirty="0">
              <a:solidFill>
                <a:schemeClr val="bg1"/>
              </a:solidFill>
            </a:endParaRPr>
          </a:p>
          <a:p>
            <a:r>
              <a:rPr lang="ru-RU" sz="2800" dirty="0" err="1" smtClean="0">
                <a:solidFill>
                  <a:srgbClr val="FFFF00"/>
                </a:solidFill>
              </a:rPr>
              <a:t>ДремОта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и </a:t>
            </a:r>
            <a:r>
              <a:rPr lang="ru-RU" sz="2800" dirty="0" err="1">
                <a:solidFill>
                  <a:srgbClr val="FFFF00"/>
                </a:solidFill>
              </a:rPr>
              <a:t>зевОта</a:t>
            </a:r>
            <a:r>
              <a:rPr lang="ru-RU" sz="2800" dirty="0">
                <a:solidFill>
                  <a:schemeClr val="bg1"/>
                </a:solidFill>
              </a:rPr>
              <a:t> уходят за </a:t>
            </a:r>
            <a:r>
              <a:rPr lang="ru-RU" sz="2800" dirty="0">
                <a:solidFill>
                  <a:srgbClr val="FF0000"/>
                </a:solidFill>
              </a:rPr>
              <a:t>ворота</a:t>
            </a:r>
            <a:r>
              <a:rPr lang="ru-RU" sz="2800" dirty="0">
                <a:solidFill>
                  <a:schemeClr val="bg1"/>
                </a:solidFill>
              </a:rPr>
              <a:t>. 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 Если </a:t>
            </a:r>
            <a:r>
              <a:rPr lang="ru-RU" sz="2800" dirty="0">
                <a:solidFill>
                  <a:schemeClr val="bg1"/>
                </a:solidFill>
              </a:rPr>
              <a:t>прикоснёшься к </a:t>
            </a:r>
            <a:r>
              <a:rPr lang="ru-RU" sz="2800" dirty="0">
                <a:solidFill>
                  <a:srgbClr val="FF0000"/>
                </a:solidFill>
              </a:rPr>
              <a:t>иве</a:t>
            </a:r>
            <a:r>
              <a:rPr lang="ru-RU" sz="2800" dirty="0">
                <a:solidFill>
                  <a:schemeClr val="bg1"/>
                </a:solidFill>
              </a:rPr>
              <a:t>, 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Станешь ты ещё </a:t>
            </a:r>
            <a:r>
              <a:rPr lang="ru-RU" sz="2800" dirty="0" err="1" smtClean="0">
                <a:solidFill>
                  <a:srgbClr val="FFFF00"/>
                </a:solidFill>
              </a:rPr>
              <a:t>красИвей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У </a:t>
            </a:r>
            <a:r>
              <a:rPr lang="ru-RU" sz="2800" dirty="0">
                <a:solidFill>
                  <a:schemeClr val="bg1"/>
                </a:solidFill>
              </a:rPr>
              <a:t>меня в ушах </a:t>
            </a:r>
            <a:r>
              <a:rPr lang="ru-RU" sz="2800" dirty="0">
                <a:solidFill>
                  <a:srgbClr val="FF0000"/>
                </a:solidFill>
              </a:rPr>
              <a:t>звенит</a:t>
            </a:r>
            <a:r>
              <a:rPr lang="ru-RU" sz="2800" dirty="0">
                <a:solidFill>
                  <a:schemeClr val="bg1"/>
                </a:solidFill>
              </a:rPr>
              <a:t>, 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>Телефон опять </a:t>
            </a:r>
            <a:r>
              <a:rPr lang="ru-RU" sz="2800" dirty="0" err="1">
                <a:solidFill>
                  <a:srgbClr val="FFFF00"/>
                </a:solidFill>
              </a:rPr>
              <a:t>звонИт</a:t>
            </a:r>
            <a:r>
              <a:rPr lang="ru-RU" sz="2800" dirty="0">
                <a:solidFill>
                  <a:schemeClr val="bg1"/>
                </a:solidFill>
              </a:rPr>
              <a:t>. 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Вырвали </a:t>
            </a:r>
            <a:r>
              <a:rPr lang="ru-RU" sz="2400" dirty="0">
                <a:solidFill>
                  <a:schemeClr val="bg1"/>
                </a:solidFill>
              </a:rPr>
              <a:t>за целый </a:t>
            </a:r>
            <a:r>
              <a:rPr lang="ru-RU" sz="2400" dirty="0">
                <a:solidFill>
                  <a:srgbClr val="FF0000"/>
                </a:solidFill>
              </a:rPr>
              <a:t>день</a:t>
            </a:r>
            <a:r>
              <a:rPr lang="ru-RU" sz="2400" dirty="0">
                <a:solidFill>
                  <a:schemeClr val="bg1"/>
                </a:solidFill>
              </a:rPr>
              <a:t> весь </a:t>
            </a:r>
            <a:r>
              <a:rPr lang="ru-RU" sz="2400" dirty="0" err="1">
                <a:solidFill>
                  <a:srgbClr val="FFFF00"/>
                </a:solidFill>
              </a:rPr>
              <a:t>щавЕль</a:t>
            </a:r>
            <a:r>
              <a:rPr lang="ru-RU" sz="2400" dirty="0">
                <a:solidFill>
                  <a:schemeClr val="bg1"/>
                </a:solidFill>
              </a:rPr>
              <a:t> и весь </a:t>
            </a:r>
            <a:r>
              <a:rPr lang="ru-RU" sz="2400" dirty="0" err="1">
                <a:solidFill>
                  <a:srgbClr val="FFFF00"/>
                </a:solidFill>
              </a:rPr>
              <a:t>ревЕнь</a:t>
            </a:r>
            <a:r>
              <a:rPr lang="ru-RU" sz="2400" dirty="0"/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6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body" idx="4294967295"/>
          </p:nvPr>
        </p:nvSpPr>
        <p:spPr>
          <a:xfrm>
            <a:off x="0" y="1268413"/>
            <a:ext cx="8964488" cy="5173662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ВЫВОД:</a:t>
            </a:r>
          </a:p>
          <a:p>
            <a:pPr marL="0" indent="0" algn="just">
              <a:buFontTx/>
              <a:buNone/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 убедилась, что использование  мнемонических приемов  на уроках русского языка и литературы  даёт высокие результаты:  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развивает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творческие, исследовательские способности учащихся, повышает их активность; 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интенсификации учебно-воспитательного процесса, более осмысленному изучению материала, приобретению навыков самоорганизации, превращению систематических знаний  в  системные; 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помогает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развитию познавательной деятельности учащихся и интереса к предмету; 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развивает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учащихся логическое мышление, значительно повышает уровень рефлексивных действий с  изучаемым материалом. </a:t>
            </a:r>
          </a:p>
          <a:p>
            <a:pPr marL="0" indent="0">
              <a:buFontTx/>
              <a:buNone/>
              <a:defRPr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«Современные образовательные технологии на уроках русского языка, направленные на реализацию новых ФГОС».</a:t>
            </a:r>
            <a:endParaRPr lang="ru-RU" sz="40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Ad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5013325"/>
            <a:ext cx="16557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A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013325"/>
            <a:ext cx="14398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6793"/>
            <a:ext cx="8002587" cy="456937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       </a:t>
            </a:r>
            <a:endParaRPr lang="en-US" sz="28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Цель использования технологий – определять степень усвоения материала учащимися,  выявлять уровень знаний, умений и навыков, активизировать работу по усвоению учебного материала, развивать творческие способности детей, создавать ситуацию успеха, готовить к успешной сдаче аттестационного экзамена в форме ОГЭ, ЕГЭ.</a:t>
            </a:r>
          </a:p>
          <a:p>
            <a:pPr eaLnBrk="1" hangingPunct="1">
              <a:buFontTx/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1438"/>
            <a:ext cx="8569325" cy="50403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Применение </a:t>
            </a:r>
            <a:r>
              <a:rPr lang="ru-RU" sz="2400" dirty="0">
                <a:solidFill>
                  <a:schemeClr val="bg1"/>
                </a:solidFill>
              </a:rPr>
              <a:t>современных образовательных технологий позволяет мне</a:t>
            </a:r>
            <a:r>
              <a:rPr lang="ru-RU" sz="2400" dirty="0" smtClean="0">
                <a:solidFill>
                  <a:schemeClr val="bg1"/>
                </a:solidFill>
              </a:rPr>
              <a:t>:</a:t>
            </a:r>
            <a:endParaRPr lang="ru-RU" sz="24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наполнить уроки новым содержанием;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развивать творческий подход к окружающему миру, любознательность учащихся;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формировать элементы информационной культуры;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прививать навыки рациональной работы с </a:t>
            </a:r>
            <a:r>
              <a:rPr lang="ru-RU" sz="2400" dirty="0" smtClean="0">
                <a:solidFill>
                  <a:schemeClr val="bg1"/>
                </a:solidFill>
              </a:rPr>
              <a:t>компьютерными  программами</a:t>
            </a:r>
            <a:r>
              <a:rPr lang="ru-RU" sz="2400" dirty="0">
                <a:solidFill>
                  <a:schemeClr val="bg1"/>
                </a:solidFill>
              </a:rPr>
              <a:t>;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поддерживать самостоятельность в освоении компьютерных технологий; </a:t>
            </a:r>
          </a:p>
          <a:p>
            <a:pPr>
              <a:defRPr/>
            </a:pPr>
            <a:r>
              <a:rPr lang="ru-RU" sz="2400" dirty="0">
                <a:solidFill>
                  <a:schemeClr val="bg1"/>
                </a:solidFill>
              </a:rPr>
              <a:t>- идти в ногу со временем.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304789" y="332656"/>
            <a:ext cx="6534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80000"/>
              </a:lnSpc>
              <a:buNone/>
            </a:pPr>
            <a:r>
              <a:rPr lang="ru-RU" sz="2400" i="1" dirty="0">
                <a:solidFill>
                  <a:srgbClr val="FFFF00"/>
                </a:solidFill>
              </a:rPr>
              <a:t>Кто постигает новое, лелея старое,</a:t>
            </a:r>
            <a:br>
              <a:rPr lang="ru-RU" sz="2400" i="1" dirty="0">
                <a:solidFill>
                  <a:srgbClr val="FFFF00"/>
                </a:solidFill>
              </a:rPr>
            </a:br>
            <a:r>
              <a:rPr lang="ru-RU" sz="2400" i="1" dirty="0">
                <a:solidFill>
                  <a:srgbClr val="FFFF00"/>
                </a:solidFill>
              </a:rPr>
              <a:t>тот может быть учителем.</a:t>
            </a:r>
            <a:br>
              <a:rPr lang="ru-RU" sz="2400" i="1" dirty="0">
                <a:solidFill>
                  <a:srgbClr val="FFFF00"/>
                </a:solidFill>
              </a:rPr>
            </a:br>
            <a:r>
              <a:rPr lang="ru-RU" sz="2400" i="1" dirty="0">
                <a:solidFill>
                  <a:srgbClr val="FFFF00"/>
                </a:solidFill>
              </a:rPr>
              <a:t>Конфуций</a:t>
            </a:r>
            <a:endParaRPr lang="ru-RU" sz="2400" dirty="0">
              <a:solidFill>
                <a:srgbClr val="FFFF00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Среди приоритетных технологий выделяю:</a:t>
            </a:r>
            <a:endParaRPr lang="ru-RU" sz="28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информационно-коммуникационные технологии;</a:t>
            </a: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технология проблемно-поискового обучения;</a:t>
            </a: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тестовые технологии; </a:t>
            </a: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технология критического мышления;</a:t>
            </a: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технологии  дифференцированного  обучения; </a:t>
            </a:r>
          </a:p>
          <a:p>
            <a:pPr>
              <a:defRPr/>
            </a:pPr>
            <a:r>
              <a:rPr lang="ru-RU" sz="28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технология использования игровых методов.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3200" dirty="0"/>
              <a:t/>
            </a:r>
            <a:br>
              <a:rPr lang="ru-RU" sz="32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1"/>
          <p:cNvSpPr>
            <a:spLocks noChangeArrowheads="1"/>
          </p:cNvSpPr>
          <p:nvPr/>
        </p:nvSpPr>
        <p:spPr bwMode="auto">
          <a:xfrm>
            <a:off x="1475656" y="764704"/>
            <a:ext cx="676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endParaRPr lang="ru-RU" sz="2400" dirty="0" smtClean="0">
              <a:latin typeface="+mj-lt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889842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- Однако, как </a:t>
            </a:r>
            <a:r>
              <a:rPr lang="ru-RU" sz="2400" dirty="0">
                <a:solidFill>
                  <a:schemeClr val="bg1"/>
                </a:solidFill>
              </a:rPr>
              <a:t>качественно подготовить учащихся к </a:t>
            </a:r>
            <a:r>
              <a:rPr lang="ru-RU" sz="2400" dirty="0" smtClean="0">
                <a:solidFill>
                  <a:schemeClr val="bg1"/>
                </a:solidFill>
              </a:rPr>
              <a:t>ВПР, ОГЭ, ЕГЭ </a:t>
            </a:r>
            <a:r>
              <a:rPr lang="ru-RU" sz="2400" dirty="0">
                <a:solidFill>
                  <a:schemeClr val="bg1"/>
                </a:solidFill>
              </a:rPr>
              <a:t>и получить достойный результат? Наверное, этот вопрос волнует многих учителей, и я не являюсь исключением. </a:t>
            </a:r>
            <a:r>
              <a:rPr lang="ru-RU" sz="2400" dirty="0" smtClean="0">
                <a:solidFill>
                  <a:schemeClr val="bg1"/>
                </a:solidFill>
              </a:rPr>
              <a:t>Изучая </a:t>
            </a:r>
            <a:r>
              <a:rPr lang="ru-RU" sz="2400" dirty="0">
                <a:solidFill>
                  <a:schemeClr val="bg1"/>
                </a:solidFill>
              </a:rPr>
              <a:t>опыт передовых педагогов, используя в практике различные учебные пособия, я пытаюсь выбрать для себя </a:t>
            </a:r>
            <a:r>
              <a:rPr lang="ru-RU" sz="2400" dirty="0" smtClean="0">
                <a:solidFill>
                  <a:schemeClr val="bg1"/>
                </a:solidFill>
              </a:rPr>
              <a:t> приемы, которые  работают </a:t>
            </a:r>
            <a:r>
              <a:rPr lang="ru-RU" sz="2400" dirty="0">
                <a:solidFill>
                  <a:schemeClr val="bg1"/>
                </a:solidFill>
              </a:rPr>
              <a:t>и на ученика, и на учителя.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- Сегодня я расскажу Вам </a:t>
            </a:r>
            <a:r>
              <a:rPr lang="ru-RU" sz="2400" dirty="0" smtClean="0">
                <a:solidFill>
                  <a:schemeClr val="bg1"/>
                </a:solidFill>
              </a:rPr>
              <a:t>об  одном из приёмов работы </a:t>
            </a:r>
            <a:r>
              <a:rPr lang="ru-RU" sz="2400" dirty="0">
                <a:solidFill>
                  <a:schemeClr val="bg1"/>
                </a:solidFill>
              </a:rPr>
              <a:t>с </a:t>
            </a:r>
            <a:r>
              <a:rPr lang="ru-RU" sz="2400" dirty="0" smtClean="0">
                <a:solidFill>
                  <a:schemeClr val="bg1"/>
                </a:solidFill>
              </a:rPr>
              <a:t>тестовым  заданием (встречающимся в ВПР, ГИА, ЕГЭ) , который является эффективным   </a:t>
            </a:r>
            <a:r>
              <a:rPr lang="ru-RU" sz="2400" dirty="0">
                <a:solidFill>
                  <a:schemeClr val="bg1"/>
                </a:solidFill>
              </a:rPr>
              <a:t>при подготовке </a:t>
            </a:r>
            <a:r>
              <a:rPr lang="ru-RU" sz="2400" dirty="0" smtClean="0">
                <a:solidFill>
                  <a:schemeClr val="bg1"/>
                </a:solidFill>
              </a:rPr>
              <a:t>по </a:t>
            </a:r>
            <a:r>
              <a:rPr lang="ru-RU" sz="2400" dirty="0">
                <a:solidFill>
                  <a:schemeClr val="bg1"/>
                </a:solidFill>
              </a:rPr>
              <a:t>русскому </a:t>
            </a:r>
            <a:r>
              <a:rPr lang="ru-RU" sz="2400" dirty="0" smtClean="0">
                <a:solidFill>
                  <a:schemeClr val="bg1"/>
                </a:solidFill>
              </a:rPr>
              <a:t>языку  </a:t>
            </a:r>
            <a:r>
              <a:rPr lang="ru-RU" sz="2400" dirty="0">
                <a:solidFill>
                  <a:schemeClr val="bg1"/>
                </a:solidFill>
              </a:rPr>
              <a:t>и одновременно </a:t>
            </a:r>
            <a:r>
              <a:rPr lang="ru-RU" sz="2400" dirty="0" smtClean="0">
                <a:solidFill>
                  <a:schemeClr val="bg1"/>
                </a:solidFill>
              </a:rPr>
              <a:t>развивает память и творческие </a:t>
            </a:r>
            <a:r>
              <a:rPr lang="ru-RU" sz="2400" dirty="0">
                <a:solidFill>
                  <a:schemeClr val="bg1"/>
                </a:solidFill>
              </a:rPr>
              <a:t>способности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М</a:t>
            </a:r>
            <a:r>
              <a:rPr lang="ru-RU" sz="2800" b="1" dirty="0" smtClean="0">
                <a:solidFill>
                  <a:schemeClr val="bg1"/>
                </a:solidFill>
              </a:rPr>
              <a:t>немоника</a:t>
            </a:r>
            <a:r>
              <a:rPr lang="ru-RU" sz="2800" dirty="0">
                <a:solidFill>
                  <a:schemeClr val="bg1"/>
                </a:solidFill>
              </a:rPr>
              <a:t>, — </a:t>
            </a:r>
            <a:r>
              <a:rPr lang="ru-RU" sz="2800" b="1" dirty="0">
                <a:solidFill>
                  <a:schemeClr val="bg1"/>
                </a:solidFill>
              </a:rPr>
              <a:t>это</a:t>
            </a:r>
            <a:r>
              <a:rPr lang="ru-RU" sz="2800" dirty="0">
                <a:solidFill>
                  <a:schemeClr val="bg1"/>
                </a:solidFill>
              </a:rPr>
              <a:t> совокупность приёмов, увеличивающих объём памяти и облегчающих запоминание информации. В основе мнемонического запоминания лежит визуализация — образное конспектирование, во время которого абстрактные понятия получают визуальные, </a:t>
            </a:r>
            <a:r>
              <a:rPr lang="ru-RU" sz="2800">
                <a:solidFill>
                  <a:schemeClr val="bg1"/>
                </a:solidFill>
              </a:rPr>
              <a:t>аудиальные </a:t>
            </a:r>
            <a:r>
              <a:rPr lang="ru-RU" sz="2800" smtClean="0">
                <a:solidFill>
                  <a:schemeClr val="bg1"/>
                </a:solidFill>
              </a:rPr>
              <a:t>    </a:t>
            </a:r>
            <a:r>
              <a:rPr lang="ru-RU" sz="2800" dirty="0">
                <a:solidFill>
                  <a:schemeClr val="bg1"/>
                </a:solidFill>
              </a:rPr>
              <a:t>воплощения в памяти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13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68413"/>
            <a:ext cx="7345363" cy="4824412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ru-RU" sz="2800" dirty="0" smtClean="0"/>
              <a:t>      </a:t>
            </a:r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r>
              <a:rPr lang="ru-RU" sz="2800" dirty="0" smtClean="0"/>
              <a:t> 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335846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-мнемонический приём (приём, используемый при системном повторении как ежедневная разминка) - подбор рифм или составление четверостиший. </a:t>
            </a:r>
            <a:r>
              <a:rPr lang="ru-RU" dirty="0" smtClean="0">
                <a:solidFill>
                  <a:schemeClr val="bg1"/>
                </a:solidFill>
              </a:rPr>
              <a:t> 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Слово – помощник +1, 2  слова для запоминания;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- 2 слова для запоминания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Например</a:t>
            </a:r>
            <a:r>
              <a:rPr lang="ru-RU" dirty="0">
                <a:solidFill>
                  <a:schemeClr val="bg1"/>
                </a:solidFill>
              </a:rPr>
              <a:t>: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тот </a:t>
            </a:r>
            <a:r>
              <a:rPr lang="ru-RU" dirty="0" err="1">
                <a:solidFill>
                  <a:schemeClr val="bg1"/>
                </a:solidFill>
              </a:rPr>
              <a:t>счастлИвее</a:t>
            </a:r>
            <a:r>
              <a:rPr lang="ru-RU" dirty="0">
                <a:solidFill>
                  <a:schemeClr val="bg1"/>
                </a:solidFill>
              </a:rPr>
              <a:t>, кто </a:t>
            </a:r>
            <a:r>
              <a:rPr lang="ru-RU" dirty="0" err="1">
                <a:solidFill>
                  <a:schemeClr val="bg1"/>
                </a:solidFill>
              </a:rPr>
              <a:t>красИвее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кому </a:t>
            </a:r>
            <a:r>
              <a:rPr lang="ru-RU" dirty="0" err="1">
                <a:solidFill>
                  <a:schemeClr val="bg1"/>
                </a:solidFill>
              </a:rPr>
              <a:t>завИдно</a:t>
            </a:r>
            <a:r>
              <a:rPr lang="ru-RU" dirty="0">
                <a:solidFill>
                  <a:schemeClr val="bg1"/>
                </a:solidFill>
              </a:rPr>
              <a:t>, тому </a:t>
            </a:r>
            <a:r>
              <a:rPr lang="ru-RU" dirty="0" err="1">
                <a:solidFill>
                  <a:schemeClr val="bg1"/>
                </a:solidFill>
              </a:rPr>
              <a:t>обИдно</a:t>
            </a:r>
            <a:r>
              <a:rPr lang="ru-RU" dirty="0">
                <a:solidFill>
                  <a:schemeClr val="bg1"/>
                </a:solidFill>
              </a:rPr>
              <a:t> 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err="1">
                <a:solidFill>
                  <a:schemeClr val="bg1"/>
                </a:solidFill>
              </a:rPr>
              <a:t>донЕльзя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осмЕлься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Из Парижа </a:t>
            </a:r>
            <a:r>
              <a:rPr lang="ru-RU" dirty="0" smtClean="0">
                <a:solidFill>
                  <a:srgbClr val="FF0000"/>
                </a:solidFill>
              </a:rPr>
              <a:t>привези</a:t>
            </a:r>
            <a:r>
              <a:rPr lang="ru-RU" dirty="0" smtClean="0">
                <a:solidFill>
                  <a:schemeClr val="bg1"/>
                </a:solidFill>
              </a:rPr>
              <a:t> нам на окна </a:t>
            </a:r>
            <a:r>
              <a:rPr lang="ru-RU" dirty="0" err="1" smtClean="0">
                <a:solidFill>
                  <a:srgbClr val="FFFF00"/>
                </a:solidFill>
              </a:rPr>
              <a:t>жалюзИ</a:t>
            </a:r>
            <a:r>
              <a:rPr lang="ru-RU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Ну а после </a:t>
            </a:r>
            <a:r>
              <a:rPr lang="ru-RU" dirty="0" err="1" smtClean="0">
                <a:solidFill>
                  <a:srgbClr val="FFFF00"/>
                </a:solidFill>
              </a:rPr>
              <a:t>тОрты</a:t>
            </a:r>
            <a:r>
              <a:rPr lang="ru-RU" dirty="0" smtClean="0">
                <a:solidFill>
                  <a:schemeClr val="bg1"/>
                </a:solidFill>
              </a:rPr>
              <a:t> отправь в </a:t>
            </a:r>
            <a:r>
              <a:rPr lang="ru-RU" dirty="0" err="1" smtClean="0">
                <a:solidFill>
                  <a:srgbClr val="FFFF00"/>
                </a:solidFill>
              </a:rPr>
              <a:t>аэропОрты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rgbClr val="FFFF00"/>
                </a:solidFill>
              </a:rPr>
              <a:t>тОрты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– </a:t>
            </a:r>
            <a:r>
              <a:rPr lang="ru-RU" dirty="0">
                <a:solidFill>
                  <a:srgbClr val="FF0000"/>
                </a:solidFill>
              </a:rPr>
              <a:t>шорты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бАнты</a:t>
            </a:r>
            <a:r>
              <a:rPr lang="ru-RU" dirty="0">
                <a:solidFill>
                  <a:schemeClr val="bg1"/>
                </a:solidFill>
              </a:rPr>
              <a:t> – </a:t>
            </a:r>
            <a:r>
              <a:rPr lang="ru-RU" dirty="0">
                <a:solidFill>
                  <a:srgbClr val="FF0000"/>
                </a:solidFill>
              </a:rPr>
              <a:t>фанты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шАрфы</a:t>
            </a:r>
            <a:r>
              <a:rPr lang="ru-RU" dirty="0">
                <a:solidFill>
                  <a:schemeClr val="bg1"/>
                </a:solidFill>
              </a:rPr>
              <a:t> – </a:t>
            </a:r>
            <a:r>
              <a:rPr lang="ru-RU" dirty="0">
                <a:solidFill>
                  <a:srgbClr val="FF0000"/>
                </a:solidFill>
              </a:rPr>
              <a:t>арфы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о, какой чудесный </a:t>
            </a:r>
            <a:r>
              <a:rPr lang="ru-RU" dirty="0">
                <a:solidFill>
                  <a:srgbClr val="FF0000"/>
                </a:solidFill>
              </a:rPr>
              <a:t>слог </a:t>
            </a:r>
            <a:r>
              <a:rPr lang="ru-RU" dirty="0">
                <a:solidFill>
                  <a:schemeClr val="bg1"/>
                </a:solidFill>
              </a:rPr>
              <a:t>этот </a:t>
            </a:r>
            <a:r>
              <a:rPr lang="ru-RU" dirty="0">
                <a:solidFill>
                  <a:srgbClr val="FF0000"/>
                </a:solidFill>
              </a:rPr>
              <a:t>ЛОГ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 err="1">
                <a:solidFill>
                  <a:srgbClr val="FFFF00"/>
                </a:solidFill>
              </a:rPr>
              <a:t>каталОг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монолОг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диалОг</a:t>
            </a:r>
            <a:r>
              <a:rPr lang="ru-RU" dirty="0">
                <a:solidFill>
                  <a:schemeClr val="bg1"/>
                </a:solidFill>
              </a:rPr>
              <a:t>;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аристокрАтия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демокрАтия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– исторические </a:t>
            </a:r>
            <a:r>
              <a:rPr lang="ru-RU" dirty="0">
                <a:solidFill>
                  <a:srgbClr val="FF0000"/>
                </a:solidFill>
              </a:rPr>
              <a:t>понятия;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900113" y="1772816"/>
            <a:ext cx="741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3801" y="-3968481"/>
            <a:ext cx="8640960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- </a:t>
            </a:r>
            <a:endParaRPr lang="ru-RU" sz="1200" dirty="0"/>
          </a:p>
          <a:p>
            <a:endParaRPr lang="ru-RU" sz="1200" dirty="0"/>
          </a:p>
          <a:p>
            <a:r>
              <a:rPr lang="ru-RU" sz="1200" dirty="0" smtClean="0"/>
              <a:t> 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400" dirty="0" err="1" smtClean="0">
                <a:solidFill>
                  <a:srgbClr val="FFFF00"/>
                </a:solidFill>
              </a:rPr>
              <a:t>афЕра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– мошенников </a:t>
            </a:r>
            <a:r>
              <a:rPr lang="ru-RU" sz="2400" dirty="0" err="1">
                <a:solidFill>
                  <a:srgbClr val="FF0000"/>
                </a:solidFill>
              </a:rPr>
              <a:t>сфЕра</a:t>
            </a:r>
            <a:r>
              <a:rPr lang="ru-RU" sz="2400" dirty="0">
                <a:solidFill>
                  <a:srgbClr val="FF0000"/>
                </a:solidFill>
              </a:rPr>
              <a:t>;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медвежонок </a:t>
            </a:r>
            <a:r>
              <a:rPr lang="ru-RU" sz="2400" dirty="0" err="1">
                <a:solidFill>
                  <a:srgbClr val="FF0000"/>
                </a:solidFill>
              </a:rPr>
              <a:t>плЮшевый</a:t>
            </a:r>
            <a:r>
              <a:rPr lang="ru-RU" sz="2400" dirty="0">
                <a:solidFill>
                  <a:schemeClr val="bg1"/>
                </a:solidFill>
              </a:rPr>
              <a:t> любит сок </a:t>
            </a:r>
            <a:r>
              <a:rPr lang="ru-RU" sz="2400" dirty="0" err="1">
                <a:solidFill>
                  <a:srgbClr val="FFFF00"/>
                </a:solidFill>
              </a:rPr>
              <a:t>грУшевый</a:t>
            </a:r>
            <a:r>
              <a:rPr lang="ru-RU" sz="2400" dirty="0">
                <a:solidFill>
                  <a:schemeClr val="bg1"/>
                </a:solidFill>
              </a:rPr>
              <a:t>;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заключите </a:t>
            </a:r>
            <a:r>
              <a:rPr lang="ru-RU" sz="2400" dirty="0" err="1">
                <a:solidFill>
                  <a:srgbClr val="FFFF00"/>
                </a:solidFill>
              </a:rPr>
              <a:t>договОр</a:t>
            </a:r>
            <a:r>
              <a:rPr lang="ru-RU" sz="2400" dirty="0">
                <a:solidFill>
                  <a:schemeClr val="bg1"/>
                </a:solidFill>
              </a:rPr>
              <a:t> – и получите </a:t>
            </a:r>
            <a:r>
              <a:rPr lang="ru-RU" sz="2400" dirty="0" err="1">
                <a:solidFill>
                  <a:srgbClr val="FF0000"/>
                </a:solidFill>
              </a:rPr>
              <a:t>фарфОр</a:t>
            </a:r>
            <a:r>
              <a:rPr lang="ru-RU" sz="2400" dirty="0">
                <a:solidFill>
                  <a:schemeClr val="bg1"/>
                </a:solidFill>
              </a:rPr>
              <a:t>;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аттестаты вам </a:t>
            </a:r>
            <a:r>
              <a:rPr lang="ru-RU" sz="2400" dirty="0" err="1">
                <a:solidFill>
                  <a:srgbClr val="FFFF00"/>
                </a:solidFill>
              </a:rPr>
              <a:t>вручАт</a:t>
            </a:r>
            <a:r>
              <a:rPr lang="ru-RU" sz="2400" dirty="0">
                <a:solidFill>
                  <a:schemeClr val="bg1"/>
                </a:solidFill>
              </a:rPr>
              <a:t>, в институты вас </a:t>
            </a:r>
            <a:r>
              <a:rPr lang="ru-RU" sz="2400" dirty="0" err="1">
                <a:solidFill>
                  <a:srgbClr val="FFFF00"/>
                </a:solidFill>
              </a:rPr>
              <a:t>включАт</a:t>
            </a:r>
            <a:r>
              <a:rPr lang="ru-RU" sz="2400" dirty="0">
                <a:solidFill>
                  <a:srgbClr val="FFFF00"/>
                </a:solidFill>
              </a:rPr>
              <a:t>;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в Англии </a:t>
            </a:r>
            <a:r>
              <a:rPr lang="ru-RU" sz="2400" dirty="0">
                <a:solidFill>
                  <a:srgbClr val="FF0000"/>
                </a:solidFill>
              </a:rPr>
              <a:t>мистеры</a:t>
            </a:r>
            <a:r>
              <a:rPr lang="ru-RU" sz="2400" dirty="0">
                <a:solidFill>
                  <a:schemeClr val="bg1"/>
                </a:solidFill>
              </a:rPr>
              <a:t> зародились </a:t>
            </a:r>
            <a:r>
              <a:rPr lang="ru-RU" sz="2400" dirty="0">
                <a:solidFill>
                  <a:srgbClr val="FFFF00"/>
                </a:solidFill>
              </a:rPr>
              <a:t>Исстари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Покажите мне </a:t>
            </a:r>
            <a:r>
              <a:rPr lang="ru-RU" sz="2400" dirty="0" err="1">
                <a:solidFill>
                  <a:srgbClr val="FFFF00"/>
                </a:solidFill>
              </a:rPr>
              <a:t>квартАл</a:t>
            </a:r>
            <a:r>
              <a:rPr lang="ru-RU" sz="2400" dirty="0">
                <a:solidFill>
                  <a:srgbClr val="FFFF00"/>
                </a:solidFill>
              </a:rPr>
              <a:t>,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Где живёт ваш </a:t>
            </a:r>
            <a:r>
              <a:rPr lang="ru-RU" sz="2400" dirty="0">
                <a:solidFill>
                  <a:srgbClr val="FF0000"/>
                </a:solidFill>
              </a:rPr>
              <a:t>генерал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148</TotalTime>
  <Words>426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педагогического опыта учителя русского языка и литературы Дымбрыловой Намсалмы Шойдоновны</dc:title>
  <dc:creator>Admin</dc:creator>
  <cp:lastModifiedBy>Admin</cp:lastModifiedBy>
  <cp:revision>18</cp:revision>
  <dcterms:created xsi:type="dcterms:W3CDTF">2017-03-02T18:28:23Z</dcterms:created>
  <dcterms:modified xsi:type="dcterms:W3CDTF">2022-11-01T03:35:13Z</dcterms:modified>
</cp:coreProperties>
</file>