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262" r:id="rId3"/>
    <p:sldId id="260" r:id="rId4"/>
    <p:sldId id="263" r:id="rId5"/>
    <p:sldId id="258" r:id="rId6"/>
    <p:sldId id="297" r:id="rId7"/>
    <p:sldId id="336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313" r:id="rId32"/>
    <p:sldId id="314" r:id="rId33"/>
    <p:sldId id="315" r:id="rId34"/>
    <p:sldId id="316" r:id="rId35"/>
    <p:sldId id="317" r:id="rId36"/>
    <p:sldId id="318" r:id="rId37"/>
    <p:sldId id="319" r:id="rId38"/>
    <p:sldId id="320" r:id="rId39"/>
    <p:sldId id="321" r:id="rId40"/>
    <p:sldId id="322" r:id="rId41"/>
    <p:sldId id="323" r:id="rId42"/>
    <p:sldId id="324" r:id="rId43"/>
    <p:sldId id="325" r:id="rId44"/>
    <p:sldId id="326" r:id="rId45"/>
    <p:sldId id="327" r:id="rId46"/>
    <p:sldId id="328" r:id="rId47"/>
    <p:sldId id="329" r:id="rId48"/>
    <p:sldId id="330" r:id="rId49"/>
    <p:sldId id="331" r:id="rId50"/>
    <p:sldId id="332" r:id="rId51"/>
    <p:sldId id="333" r:id="rId52"/>
    <p:sldId id="334" r:id="rId53"/>
    <p:sldId id="337" r:id="rId54"/>
    <p:sldId id="335" r:id="rId5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B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slide" Target="slides/slide46.xml" /><Relationship Id="rId50" Type="http://schemas.openxmlformats.org/officeDocument/2006/relationships/slide" Target="slides/slide49.xml" /><Relationship Id="rId55" Type="http://schemas.openxmlformats.org/officeDocument/2006/relationships/slide" Target="slides/slide54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59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54" Type="http://schemas.openxmlformats.org/officeDocument/2006/relationships/slide" Target="slides/slide53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3" Type="http://schemas.openxmlformats.org/officeDocument/2006/relationships/slide" Target="slides/slide52.xml" /><Relationship Id="rId58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slide" Target="slides/slide48.xml" /><Relationship Id="rId57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52" Type="http://schemas.openxmlformats.org/officeDocument/2006/relationships/slide" Target="slides/slide51.xml" /><Relationship Id="rId60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slide" Target="slides/slide47.xml" /><Relationship Id="rId56" Type="http://schemas.openxmlformats.org/officeDocument/2006/relationships/notesMaster" Target="notesMasters/notesMaster1.xml" /><Relationship Id="rId8" Type="http://schemas.openxmlformats.org/officeDocument/2006/relationships/slide" Target="slides/slide7.xml" /><Relationship Id="rId51" Type="http://schemas.openxmlformats.org/officeDocument/2006/relationships/slide" Target="slides/slide50.xml" /><Relationship Id="rId3" Type="http://schemas.openxmlformats.org/officeDocument/2006/relationships/slide" Target="slides/slide2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72814F-239C-4A87-8931-7AE0AA2469C0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A407E-BD5F-497E-8E13-0738E24418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842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A407E-BD5F-497E-8E13-0738E244186F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717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A407E-BD5F-497E-8E13-0738E244186F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121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Photoshop\17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836712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70892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BFBB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Photoshop\2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BFBB7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.jpe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hotoshop\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FBFBB7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3.xml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3.xml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3.xml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3.xml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3.xml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3.xml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3.xml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3.xml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3.xml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3.xml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3.xml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3.xml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3.xml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3.xml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3.xml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3.xml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3.xml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5.xml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5.xml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3.xml" /><Relationship Id="rId13" Type="http://schemas.openxmlformats.org/officeDocument/2006/relationships/slide" Target="slide18.xml" /><Relationship Id="rId18" Type="http://schemas.openxmlformats.org/officeDocument/2006/relationships/slide" Target="slide23.xml" /><Relationship Id="rId3" Type="http://schemas.openxmlformats.org/officeDocument/2006/relationships/slide" Target="slide8.xml" /><Relationship Id="rId21" Type="http://schemas.openxmlformats.org/officeDocument/2006/relationships/slide" Target="slide26.xml" /><Relationship Id="rId7" Type="http://schemas.openxmlformats.org/officeDocument/2006/relationships/slide" Target="slide12.xml" /><Relationship Id="rId12" Type="http://schemas.openxmlformats.org/officeDocument/2006/relationships/slide" Target="slide17.xml" /><Relationship Id="rId17" Type="http://schemas.openxmlformats.org/officeDocument/2006/relationships/slide" Target="slide22.xml" /><Relationship Id="rId2" Type="http://schemas.openxmlformats.org/officeDocument/2006/relationships/image" Target="../media/image4.jpeg" /><Relationship Id="rId16" Type="http://schemas.openxmlformats.org/officeDocument/2006/relationships/slide" Target="slide21.xml" /><Relationship Id="rId20" Type="http://schemas.openxmlformats.org/officeDocument/2006/relationships/slide" Target="slide25.xml" /><Relationship Id="rId1" Type="http://schemas.openxmlformats.org/officeDocument/2006/relationships/slideLayout" Target="../slideLayouts/slideLayout2.xml" /><Relationship Id="rId6" Type="http://schemas.openxmlformats.org/officeDocument/2006/relationships/slide" Target="slide11.xml" /><Relationship Id="rId11" Type="http://schemas.openxmlformats.org/officeDocument/2006/relationships/slide" Target="slide16.xml" /><Relationship Id="rId5" Type="http://schemas.openxmlformats.org/officeDocument/2006/relationships/slide" Target="slide10.xml" /><Relationship Id="rId15" Type="http://schemas.openxmlformats.org/officeDocument/2006/relationships/slide" Target="slide20.xml" /><Relationship Id="rId10" Type="http://schemas.openxmlformats.org/officeDocument/2006/relationships/slide" Target="slide15.xml" /><Relationship Id="rId19" Type="http://schemas.openxmlformats.org/officeDocument/2006/relationships/slide" Target="slide24.xml" /><Relationship Id="rId4" Type="http://schemas.openxmlformats.org/officeDocument/2006/relationships/slide" Target="slide9.xml" /><Relationship Id="rId9" Type="http://schemas.openxmlformats.org/officeDocument/2006/relationships/slide" Target="slide14.xml" /><Relationship Id="rId14" Type="http://schemas.openxmlformats.org/officeDocument/2006/relationships/slide" Target="slide19.xml" /><Relationship Id="rId22" Type="http://schemas.openxmlformats.org/officeDocument/2006/relationships/slide" Target="slide27.xml" 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5.xml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5.xml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5.xml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5.xml" /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5.xml" /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5.xml" /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5.xml" /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5.xml" /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5.xml" /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5.xml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5.xml" /><Relationship Id="rId1" Type="http://schemas.openxmlformats.org/officeDocument/2006/relationships/slideLayout" Target="../slideLayouts/slideLayout2.xml" 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5.xml" /><Relationship Id="rId1" Type="http://schemas.openxmlformats.org/officeDocument/2006/relationships/slideLayout" Target="../slideLayouts/slideLayout2.xml" 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5.xml" /><Relationship Id="rId1" Type="http://schemas.openxmlformats.org/officeDocument/2006/relationships/slideLayout" Target="../slideLayouts/slideLayout2.xml" 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5.xml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5.xml" /><Relationship Id="rId1" Type="http://schemas.openxmlformats.org/officeDocument/2006/relationships/slideLayout" Target="../slideLayouts/slideLayout2.xml" 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5.xml" /><Relationship Id="rId1" Type="http://schemas.openxmlformats.org/officeDocument/2006/relationships/slideLayout" Target="../slideLayouts/slideLayout2.xml" 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5.xml" /><Relationship Id="rId1" Type="http://schemas.openxmlformats.org/officeDocument/2006/relationships/slideLayout" Target="../slideLayouts/slideLayout2.xml" 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5.xml" /><Relationship Id="rId1" Type="http://schemas.openxmlformats.org/officeDocument/2006/relationships/slideLayout" Target="../slideLayouts/slideLayout2.xml" 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6.xml" /><Relationship Id="rId1" Type="http://schemas.openxmlformats.org/officeDocument/2006/relationships/slideLayout" Target="../slideLayouts/slideLayout2.xml" 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6.xml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3.xml" /><Relationship Id="rId13" Type="http://schemas.openxmlformats.org/officeDocument/2006/relationships/slide" Target="slide38.xml" /><Relationship Id="rId18" Type="http://schemas.openxmlformats.org/officeDocument/2006/relationships/slide" Target="slide43.xml" /><Relationship Id="rId3" Type="http://schemas.openxmlformats.org/officeDocument/2006/relationships/slide" Target="slide28.xml" /><Relationship Id="rId21" Type="http://schemas.openxmlformats.org/officeDocument/2006/relationships/slide" Target="slide46.xml" /><Relationship Id="rId7" Type="http://schemas.openxmlformats.org/officeDocument/2006/relationships/slide" Target="slide32.xml" /><Relationship Id="rId12" Type="http://schemas.openxmlformats.org/officeDocument/2006/relationships/slide" Target="slide37.xml" /><Relationship Id="rId17" Type="http://schemas.openxmlformats.org/officeDocument/2006/relationships/slide" Target="slide42.xml" /><Relationship Id="rId2" Type="http://schemas.openxmlformats.org/officeDocument/2006/relationships/image" Target="../media/image6.jpeg" /><Relationship Id="rId16" Type="http://schemas.openxmlformats.org/officeDocument/2006/relationships/slide" Target="slide41.xml" /><Relationship Id="rId20" Type="http://schemas.openxmlformats.org/officeDocument/2006/relationships/slide" Target="slide45.xml" /><Relationship Id="rId1" Type="http://schemas.openxmlformats.org/officeDocument/2006/relationships/slideLayout" Target="../slideLayouts/slideLayout2.xml" /><Relationship Id="rId6" Type="http://schemas.openxmlformats.org/officeDocument/2006/relationships/slide" Target="slide31.xml" /><Relationship Id="rId11" Type="http://schemas.openxmlformats.org/officeDocument/2006/relationships/slide" Target="slide36.xml" /><Relationship Id="rId5" Type="http://schemas.openxmlformats.org/officeDocument/2006/relationships/slide" Target="slide30.xml" /><Relationship Id="rId15" Type="http://schemas.openxmlformats.org/officeDocument/2006/relationships/slide" Target="slide40.xml" /><Relationship Id="rId10" Type="http://schemas.openxmlformats.org/officeDocument/2006/relationships/slide" Target="slide35.xml" /><Relationship Id="rId19" Type="http://schemas.openxmlformats.org/officeDocument/2006/relationships/slide" Target="slide44.xml" /><Relationship Id="rId4" Type="http://schemas.openxmlformats.org/officeDocument/2006/relationships/slide" Target="slide29.xml" /><Relationship Id="rId9" Type="http://schemas.openxmlformats.org/officeDocument/2006/relationships/slide" Target="slide34.xml" /><Relationship Id="rId14" Type="http://schemas.openxmlformats.org/officeDocument/2006/relationships/slide" Target="slide39.xml" /><Relationship Id="rId22" Type="http://schemas.openxmlformats.org/officeDocument/2006/relationships/slide" Target="slide47.xml" 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6.xml" /><Relationship Id="rId1" Type="http://schemas.openxmlformats.org/officeDocument/2006/relationships/slideLayout" Target="../slideLayouts/slideLayout2.xml" 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6.xml" /><Relationship Id="rId1" Type="http://schemas.openxmlformats.org/officeDocument/2006/relationships/slideLayout" Target="../slideLayouts/slideLayout2.xml" 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6.xml" /><Relationship Id="rId1" Type="http://schemas.openxmlformats.org/officeDocument/2006/relationships/slideLayout" Target="../slideLayouts/slideLayout2.xml" 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9.xml" /><Relationship Id="rId2" Type="http://schemas.openxmlformats.org/officeDocument/2006/relationships/slide" Target="slide48.xml" /><Relationship Id="rId1" Type="http://schemas.openxmlformats.org/officeDocument/2006/relationships/slideLayout" Target="../slideLayouts/slideLayout2.xml" /><Relationship Id="rId6" Type="http://schemas.openxmlformats.org/officeDocument/2006/relationships/slide" Target="slide52.xml" /><Relationship Id="rId5" Type="http://schemas.openxmlformats.org/officeDocument/2006/relationships/slide" Target="slide51.xml" /><Relationship Id="rId4" Type="http://schemas.openxmlformats.org/officeDocument/2006/relationships/slide" Target="slide50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53.xml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3.xml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3.xml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323850" y="836613"/>
            <a:ext cx="7772400" cy="3672507"/>
          </a:xfrm>
        </p:spPr>
        <p:txBody>
          <a:bodyPr/>
          <a:lstStyle/>
          <a:p>
            <a:r>
              <a:rPr lang="ru-RU" b="1" dirty="0">
                <a:latin typeface="Arial Black" pitchFamily="34" charset="0"/>
              </a:rPr>
              <a:t>СВОЯ ИГРА </a:t>
            </a:r>
            <a:br>
              <a:rPr lang="ru-RU" b="1" dirty="0">
                <a:latin typeface="Arial Black" pitchFamily="34" charset="0"/>
              </a:rPr>
            </a:br>
            <a:r>
              <a:rPr lang="ru-RU" b="1" dirty="0">
                <a:latin typeface="Arial Black" pitchFamily="34" charset="0"/>
              </a:rPr>
              <a:t>по русскому языку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F4397A-9F44-847E-D385-8D8FA68871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ОРФОГРАФИЯ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30</a:t>
            </a:r>
          </a:p>
          <a:p>
            <a:pPr marL="0" indent="0">
              <a:buNone/>
            </a:pPr>
            <a:r>
              <a:rPr lang="ru-RU" sz="2800" b="1" dirty="0"/>
              <a:t> Отметьте слово, в котором пишется буква И:</a:t>
            </a:r>
            <a:endParaRPr lang="ru-RU" sz="2800" dirty="0"/>
          </a:p>
          <a:p>
            <a:pPr marL="0" indent="0">
              <a:buNone/>
            </a:pPr>
            <a:r>
              <a:rPr lang="ru-RU" sz="2800" dirty="0"/>
              <a:t>А) сердито ц..</a:t>
            </a:r>
            <a:r>
              <a:rPr lang="ru-RU" sz="2800" dirty="0" err="1"/>
              <a:t>кнуть</a:t>
            </a:r>
            <a:r>
              <a:rPr lang="ru-RU" sz="2800" dirty="0"/>
              <a:t>;   </a:t>
            </a:r>
          </a:p>
          <a:p>
            <a:pPr marL="0" indent="0">
              <a:buNone/>
            </a:pPr>
            <a:r>
              <a:rPr lang="ru-RU" sz="2800" dirty="0"/>
              <a:t>В) из..</a:t>
            </a:r>
            <a:r>
              <a:rPr lang="ru-RU" sz="2800" dirty="0" err="1"/>
              <a:t>скать</a:t>
            </a:r>
            <a:r>
              <a:rPr lang="ru-RU" sz="2800" dirty="0"/>
              <a:t> средства;   </a:t>
            </a:r>
          </a:p>
          <a:p>
            <a:pPr marL="0" indent="0">
              <a:buNone/>
            </a:pPr>
            <a:r>
              <a:rPr lang="ru-RU" sz="2800" dirty="0"/>
              <a:t>С) знать пред..</a:t>
            </a:r>
            <a:r>
              <a:rPr lang="ru-RU" sz="2800" dirty="0" err="1"/>
              <a:t>сторию</a:t>
            </a:r>
            <a:r>
              <a:rPr lang="ru-RU" sz="2800" dirty="0"/>
              <a:t>;   </a:t>
            </a:r>
          </a:p>
          <a:p>
            <a:pPr marL="0" indent="0">
              <a:buNone/>
            </a:pPr>
            <a:r>
              <a:rPr lang="ru-RU" sz="2800" dirty="0"/>
              <a:t>D) сверх..</a:t>
            </a:r>
            <a:r>
              <a:rPr lang="ru-RU" sz="2800" dirty="0" err="1"/>
              <a:t>нтересная</a:t>
            </a:r>
            <a:r>
              <a:rPr lang="ru-RU" sz="2800" dirty="0"/>
              <a:t> статья.</a:t>
            </a: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ru-RU" sz="2800" dirty="0"/>
              <a:t>D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774656" y="6165304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67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ОРФОГРАФИЯ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40</a:t>
            </a:r>
          </a:p>
          <a:p>
            <a:pPr marL="0" indent="0">
              <a:buNone/>
            </a:pPr>
            <a:r>
              <a:rPr lang="ru-RU" sz="2800" b="1" dirty="0"/>
              <a:t>Отметьте слово, в котором пишется буква И:</a:t>
            </a:r>
            <a:endParaRPr lang="ru-RU" sz="2800" dirty="0"/>
          </a:p>
          <a:p>
            <a:pPr marL="0" indent="0">
              <a:buNone/>
            </a:pPr>
            <a:r>
              <a:rPr lang="ru-RU" sz="2800" dirty="0"/>
              <a:t>А) </a:t>
            </a:r>
            <a:r>
              <a:rPr lang="ru-RU" sz="2800" dirty="0" err="1"/>
              <a:t>пр</a:t>
            </a:r>
            <a:r>
              <a:rPr lang="ru-RU" sz="2800" dirty="0"/>
              <a:t>..</a:t>
            </a:r>
            <a:r>
              <a:rPr lang="ru-RU" sz="2800" dirty="0" err="1"/>
              <a:t>зидент</a:t>
            </a:r>
            <a:r>
              <a:rPr lang="ru-RU" sz="2800" dirty="0"/>
              <a:t>;    </a:t>
            </a:r>
          </a:p>
          <a:p>
            <a:pPr marL="0" indent="0">
              <a:buNone/>
            </a:pPr>
            <a:r>
              <a:rPr lang="ru-RU" sz="2800" dirty="0"/>
              <a:t>В) </a:t>
            </a:r>
            <a:r>
              <a:rPr lang="ru-RU" sz="2800" dirty="0" err="1"/>
              <a:t>пр</a:t>
            </a:r>
            <a:r>
              <a:rPr lang="ru-RU" sz="2800" dirty="0"/>
              <a:t>..</a:t>
            </a:r>
            <a:r>
              <a:rPr lang="ru-RU" sz="2800" dirty="0" err="1"/>
              <a:t>вилегия</a:t>
            </a:r>
            <a:r>
              <a:rPr lang="ru-RU" sz="2800" dirty="0"/>
              <a:t>;    </a:t>
            </a:r>
          </a:p>
          <a:p>
            <a:pPr marL="0" indent="0">
              <a:buNone/>
            </a:pPr>
            <a:r>
              <a:rPr lang="ru-RU" sz="2800" dirty="0"/>
              <a:t>С) </a:t>
            </a:r>
            <a:r>
              <a:rPr lang="ru-RU" sz="2800" dirty="0" err="1"/>
              <a:t>пр..следовать</a:t>
            </a:r>
            <a:r>
              <a:rPr lang="ru-RU" sz="2800" dirty="0"/>
              <a:t>;    </a:t>
            </a:r>
          </a:p>
          <a:p>
            <a:pPr marL="0" indent="0">
              <a:buNone/>
            </a:pPr>
            <a:r>
              <a:rPr lang="ru-RU" sz="2800" dirty="0"/>
              <a:t>D) </a:t>
            </a:r>
            <a:r>
              <a:rPr lang="ru-RU" sz="2800" dirty="0" err="1"/>
              <a:t>пр</a:t>
            </a:r>
            <a:r>
              <a:rPr lang="ru-RU" sz="2800" dirty="0"/>
              <a:t>..</a:t>
            </a:r>
            <a:r>
              <a:rPr lang="ru-RU" sz="2800" dirty="0" err="1"/>
              <a:t>пятствие</a:t>
            </a:r>
            <a:r>
              <a:rPr lang="ru-RU" sz="2800" dirty="0"/>
              <a:t>.</a:t>
            </a: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ru-RU" sz="2800" dirty="0"/>
              <a:t>В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740352" y="6237312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79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ОРФОГРАФИЯ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50</a:t>
            </a:r>
          </a:p>
          <a:p>
            <a:pPr marL="0" indent="0">
              <a:buNone/>
            </a:pPr>
            <a:r>
              <a:rPr lang="ru-RU" sz="2400" dirty="0"/>
              <a:t>В каком из выделенных слов после приставки не пишется </a:t>
            </a:r>
            <a:r>
              <a:rPr lang="ru-RU" sz="2400" b="1" dirty="0"/>
              <a:t>ъ </a:t>
            </a:r>
            <a:r>
              <a:rPr lang="ru-RU" sz="2400" dirty="0"/>
              <a:t>?</a:t>
            </a:r>
          </a:p>
          <a:p>
            <a:pPr marL="0" indent="0">
              <a:buNone/>
            </a:pPr>
            <a:r>
              <a:rPr lang="ru-RU" sz="2400" dirty="0"/>
              <a:t>1) Мы </a:t>
            </a:r>
            <a:r>
              <a:rPr lang="ru-RU" sz="2400" b="1" dirty="0" err="1"/>
              <a:t>от?ужинали</a:t>
            </a:r>
            <a:r>
              <a:rPr lang="ru-RU" sz="2400" b="1" dirty="0"/>
              <a:t> </a:t>
            </a:r>
            <a:r>
              <a:rPr lang="ru-RU" sz="2400" dirty="0"/>
              <a:t>у Аринушки.</a:t>
            </a:r>
          </a:p>
          <a:p>
            <a:pPr marL="0" indent="0">
              <a:buNone/>
            </a:pPr>
            <a:r>
              <a:rPr lang="ru-RU" sz="2400" dirty="0"/>
              <a:t>2) Вдруг увидел я ворота и </a:t>
            </a:r>
            <a:r>
              <a:rPr lang="ru-RU" sz="2400" b="1" dirty="0" err="1"/>
              <a:t>в?ехал</a:t>
            </a:r>
            <a:r>
              <a:rPr lang="ru-RU" sz="2400" b="1" dirty="0"/>
              <a:t> </a:t>
            </a:r>
            <a:r>
              <a:rPr lang="ru-RU" sz="2400" dirty="0"/>
              <a:t>на барский двор нашей усадьбы.</a:t>
            </a:r>
          </a:p>
          <a:p>
            <a:pPr marL="0" indent="0">
              <a:buNone/>
            </a:pPr>
            <a:r>
              <a:rPr lang="ru-RU" sz="2400" dirty="0"/>
              <a:t>3) «Сторона мне знакомая, – отвечал дорожный, – слава богу, исхожена и </a:t>
            </a:r>
            <a:r>
              <a:rPr lang="ru-RU" sz="2400" b="1" dirty="0" err="1"/>
              <a:t>из?езжена</a:t>
            </a:r>
            <a:r>
              <a:rPr lang="ru-RU" sz="2400" b="1" dirty="0"/>
              <a:t> </a:t>
            </a:r>
            <a:r>
              <a:rPr lang="ru-RU" sz="2400" dirty="0"/>
              <a:t>вдоль и поперек».</a:t>
            </a:r>
            <a:r>
              <a:rPr lang="ru-RU" sz="2400" b="1" dirty="0"/>
              <a:t> </a:t>
            </a:r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/>
              <a:t>1. </a:t>
            </a:r>
          </a:p>
          <a:p>
            <a:pPr marL="0" indent="0">
              <a:buNone/>
            </a:pPr>
            <a:r>
              <a:rPr lang="ru-RU" sz="2800" dirty="0"/>
              <a:t> 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740352" y="6237312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0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ФРАЗЕОЛОГИЯ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10</a:t>
            </a:r>
          </a:p>
          <a:p>
            <a:pPr marL="0" indent="0">
              <a:buNone/>
            </a:pPr>
            <a:r>
              <a:rPr lang="ru-RU" dirty="0"/>
              <a:t>По лексическому значению </a:t>
            </a:r>
            <a:r>
              <a:rPr lang="ru-RU" b="1" dirty="0"/>
              <a:t>“вводить в заблуждение, поступать недобросовестно, обманывать”</a:t>
            </a:r>
            <a:r>
              <a:rPr lang="ru-RU" dirty="0"/>
              <a:t> назовите фразеологизм </a:t>
            </a: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/>
              <a:t>Водить за нос</a:t>
            </a: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740352" y="6254464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99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ФРАЗЕОЛОГИЯ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20</a:t>
            </a:r>
          </a:p>
          <a:p>
            <a:pPr marL="0" indent="0">
              <a:buNone/>
            </a:pPr>
            <a:r>
              <a:rPr lang="ru-RU" dirty="0"/>
              <a:t>По лексическому значению </a:t>
            </a:r>
            <a:r>
              <a:rPr lang="ru-RU" b="1" dirty="0"/>
              <a:t>“необоснованно преувеличивать что-либо”</a:t>
            </a:r>
            <a:r>
              <a:rPr lang="ru-RU" dirty="0"/>
              <a:t> назовите фразеологизм </a:t>
            </a: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/>
              <a:t>Делать из мухи слона</a:t>
            </a: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740352" y="6237312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19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ФРАЗЕОЛОГИЯ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30</a:t>
            </a:r>
          </a:p>
          <a:p>
            <a:pPr marL="0" indent="0">
              <a:buNone/>
            </a:pPr>
            <a:r>
              <a:rPr lang="ru-RU" dirty="0"/>
              <a:t>По лексическому значению </a:t>
            </a:r>
            <a:r>
              <a:rPr lang="ru-RU" b="1" dirty="0"/>
              <a:t>“ в двух разных направлениях действовать” </a:t>
            </a:r>
            <a:r>
              <a:rPr lang="ru-RU" dirty="0"/>
              <a:t>назовите фразеологизм. </a:t>
            </a: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/>
              <a:t>На два фронта</a:t>
            </a: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812360" y="6165304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74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ФРАЗЕОЛОГИЯ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40</a:t>
            </a:r>
          </a:p>
          <a:p>
            <a:pPr marL="0" indent="0">
              <a:buNone/>
            </a:pPr>
            <a:r>
              <a:rPr lang="ru-RU" dirty="0"/>
              <a:t>По лексическому значению </a:t>
            </a:r>
            <a:r>
              <a:rPr lang="ru-RU" b="1" dirty="0"/>
              <a:t>“не обращать </a:t>
            </a:r>
          </a:p>
          <a:p>
            <a:pPr marL="0" indent="0">
              <a:buNone/>
            </a:pPr>
            <a:r>
              <a:rPr lang="ru-RU" b="1" dirty="0"/>
              <a:t>никакого внимания, не замечать” </a:t>
            </a:r>
            <a:r>
              <a:rPr lang="ru-RU" dirty="0"/>
              <a:t>назовите фразеологизм </a:t>
            </a: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/>
              <a:t>В ус не дуть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668344" y="6165304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87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ФРАЗЕОЛОГИЯ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50</a:t>
            </a:r>
          </a:p>
          <a:p>
            <a:pPr marL="0" indent="0">
              <a:buNone/>
            </a:pPr>
            <a:r>
              <a:rPr lang="ru-RU" dirty="0"/>
              <a:t>По лексическому значению </a:t>
            </a:r>
            <a:r>
              <a:rPr lang="ru-RU" b="1" dirty="0"/>
              <a:t>“ничем не выделяющийся заурядный человек” </a:t>
            </a:r>
            <a:r>
              <a:rPr lang="ru-RU" dirty="0"/>
              <a:t>назовите фразеологизм </a:t>
            </a: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/>
              <a:t>Ни рыба ни мясо</a:t>
            </a: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812360" y="6165304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СИНТАКСИС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10</a:t>
            </a:r>
          </a:p>
          <a:p>
            <a:pPr marL="0" indent="0">
              <a:buNone/>
            </a:pPr>
            <a:r>
              <a:rPr lang="ru-RU" sz="2400" b="1" dirty="0"/>
              <a:t>Укажите предложение с грамматической ошибкой.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А) Те, кто хоть раз бывал на Камчатке, никогда не забудет долину горячих источников.</a:t>
            </a:r>
          </a:p>
          <a:p>
            <a:pPr marL="0" indent="0">
              <a:buNone/>
            </a:pPr>
            <a:r>
              <a:rPr lang="ru-RU" sz="2400" dirty="0"/>
              <a:t>В) Благодаря слаженных действий   пожарных площадь сгоревших в этом году лесов невелика.</a:t>
            </a:r>
          </a:p>
          <a:p>
            <a:pPr marL="0" indent="0">
              <a:buNone/>
            </a:pPr>
            <a:r>
              <a:rPr lang="ru-RU" sz="2400" dirty="0"/>
              <a:t>С) Название повести «</a:t>
            </a:r>
            <a:r>
              <a:rPr lang="ru-RU" sz="2400" dirty="0" err="1"/>
              <a:t>Вий</a:t>
            </a:r>
            <a:r>
              <a:rPr lang="ru-RU" sz="2400" dirty="0"/>
              <a:t>» связано с именем славянского демонического существа.</a:t>
            </a:r>
          </a:p>
          <a:p>
            <a:pPr marL="0" indent="0">
              <a:buNone/>
            </a:pPr>
            <a:r>
              <a:rPr lang="ru-RU" sz="2400" dirty="0"/>
              <a:t>D) Маленькое купе было переполнено людьми.</a:t>
            </a:r>
          </a:p>
          <a:p>
            <a:pPr marL="0" indent="0">
              <a:buNone/>
            </a:pPr>
            <a:r>
              <a:rPr lang="ru-RU" sz="2400" dirty="0"/>
              <a:t> </a:t>
            </a:r>
          </a:p>
          <a:p>
            <a:pPr marL="0" indent="0">
              <a:buNone/>
            </a:pPr>
            <a:r>
              <a:rPr lang="ru-RU" sz="2400" dirty="0"/>
              <a:t>В </a:t>
            </a:r>
          </a:p>
          <a:p>
            <a:pPr marL="0" indent="0">
              <a:buNone/>
            </a:pPr>
            <a:r>
              <a:rPr lang="ru-RU" dirty="0"/>
              <a:t>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668344" y="6165304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37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СИНТАКСИС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20</a:t>
            </a:r>
          </a:p>
          <a:p>
            <a:pPr marL="0" indent="0">
              <a:buNone/>
            </a:pPr>
            <a:r>
              <a:rPr lang="ru-RU" sz="2000" dirty="0"/>
              <a:t>Перед вами строки из известной песни к ки­нофильму «Москва слезам не верит»:  	Москву рябины красили,</a:t>
            </a:r>
          </a:p>
          <a:p>
            <a:pPr marL="0" indent="0">
              <a:buNone/>
            </a:pPr>
            <a:r>
              <a:rPr lang="ru-RU" sz="2000" dirty="0"/>
              <a:t>		Дубы стояли князями,</a:t>
            </a:r>
          </a:p>
          <a:p>
            <a:pPr marL="0" indent="0">
              <a:buNone/>
            </a:pPr>
            <a:r>
              <a:rPr lang="ru-RU" sz="2000" dirty="0"/>
              <a:t>		Но не они, а ясени</a:t>
            </a:r>
          </a:p>
          <a:p>
            <a:pPr marL="0" indent="0">
              <a:buNone/>
            </a:pPr>
            <a:r>
              <a:rPr lang="ru-RU" sz="2000" dirty="0"/>
              <a:t>		Без спросу наросли.</a:t>
            </a:r>
          </a:p>
          <a:p>
            <a:pPr marL="0" indent="0">
              <a:buNone/>
            </a:pPr>
            <a:r>
              <a:rPr lang="ru-RU" sz="2000" i="1" dirty="0"/>
              <a:t>		(</a:t>
            </a:r>
            <a:r>
              <a:rPr lang="ru-RU" sz="2000" i="1" dirty="0" err="1"/>
              <a:t>Д.Сухарев</a:t>
            </a:r>
            <a:r>
              <a:rPr lang="ru-RU" sz="2000" i="1" dirty="0"/>
              <a:t>, </a:t>
            </a:r>
            <a:r>
              <a:rPr lang="ru-RU" sz="2000" i="1" dirty="0" err="1"/>
              <a:t>Ю.Визбор</a:t>
            </a:r>
            <a:r>
              <a:rPr lang="ru-RU" sz="2000" i="1" dirty="0"/>
              <a:t>)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> В каком слове нарушена литературная норма? </a:t>
            </a:r>
          </a:p>
          <a:p>
            <a:pPr marL="0" indent="0">
              <a:buNone/>
            </a:pPr>
            <a:endParaRPr lang="ru-RU" sz="2000" i="1" dirty="0"/>
          </a:p>
          <a:p>
            <a:pPr marL="0" indent="0">
              <a:buNone/>
            </a:pPr>
            <a:r>
              <a:rPr lang="ru-RU" sz="2000" i="1" dirty="0"/>
              <a:t> </a:t>
            </a:r>
            <a:r>
              <a:rPr lang="ru-RU" sz="2000" dirty="0"/>
              <a:t>Авторы текста употребляют устаревшую форму </a:t>
            </a:r>
            <a:r>
              <a:rPr lang="ru-RU" sz="2000" i="1" dirty="0"/>
              <a:t>князями </a:t>
            </a:r>
            <a:r>
              <a:rPr lang="ru-RU" sz="2000" dirty="0"/>
              <a:t>вместо современной литературной </a:t>
            </a:r>
            <a:r>
              <a:rPr lang="ru-RU" sz="2000" i="1" dirty="0"/>
              <a:t>князьями, </a:t>
            </a:r>
            <a:r>
              <a:rPr lang="ru-RU" sz="2000" dirty="0"/>
              <a:t>для того чтобы подчеркнуть древность Москвы.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737981" y="6237312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03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Photoshop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latin typeface="Arial Black" pitchFamily="34" charset="0"/>
              </a:rPr>
              <a:t>I</a:t>
            </a:r>
            <a:r>
              <a:rPr lang="en-US">
                <a:latin typeface="Arial Black" pitchFamily="34" charset="0"/>
              </a:rPr>
              <a:t> </a:t>
            </a:r>
            <a:r>
              <a:rPr lang="ru-RU" dirty="0">
                <a:latin typeface="Arial Black" pitchFamily="34" charset="0"/>
              </a:rPr>
              <a:t>ТУР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>
                <a:latin typeface="Arial Black" pitchFamily="34" charset="0"/>
              </a:rPr>
              <a:t>ОРФОГРАФИЯ</a:t>
            </a:r>
          </a:p>
          <a:p>
            <a:pPr algn="ctr">
              <a:buNone/>
            </a:pPr>
            <a:r>
              <a:rPr lang="ru-RU" dirty="0">
                <a:latin typeface="Arial Black" pitchFamily="34" charset="0"/>
              </a:rPr>
              <a:t>ФРАЗЕОЛОГИЯ</a:t>
            </a:r>
          </a:p>
          <a:p>
            <a:pPr algn="ctr">
              <a:buNone/>
            </a:pPr>
            <a:r>
              <a:rPr lang="ru-RU" dirty="0">
                <a:latin typeface="Arial Black" pitchFamily="34" charset="0"/>
              </a:rPr>
              <a:t>СИНТАКСИС</a:t>
            </a:r>
          </a:p>
          <a:p>
            <a:pPr algn="ctr">
              <a:buNone/>
            </a:pPr>
            <a:r>
              <a:rPr lang="ru-RU" dirty="0">
                <a:latin typeface="Arial Black" pitchFamily="34" charset="0"/>
              </a:rPr>
              <a:t>ПУНКТУАЦИЯ</a:t>
            </a:r>
          </a:p>
          <a:p>
            <a:pPr algn="ctr">
              <a:buNone/>
            </a:pP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СИНТАКСИС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30</a:t>
            </a:r>
          </a:p>
          <a:p>
            <a:pPr marL="0" indent="0">
              <a:buNone/>
            </a:pPr>
            <a:r>
              <a:rPr lang="ru-RU" sz="2400" dirty="0"/>
              <a:t>В стихотворении </a:t>
            </a:r>
            <a:r>
              <a:rPr lang="ru-RU" sz="2400" dirty="0" err="1"/>
              <a:t>В.Маяковского</a:t>
            </a:r>
            <a:r>
              <a:rPr lang="ru-RU" sz="2400" dirty="0"/>
              <a:t> «Что такое хорошо и что такое плохо» есть такие строки:</a:t>
            </a:r>
          </a:p>
          <a:p>
            <a:pPr marL="0" indent="0">
              <a:buNone/>
            </a:pPr>
            <a:r>
              <a:rPr lang="ru-RU" sz="2400" dirty="0"/>
              <a:t>Этот, вот кричит:</a:t>
            </a:r>
          </a:p>
          <a:p>
            <a:pPr marL="0" indent="0">
              <a:buNone/>
            </a:pPr>
            <a:r>
              <a:rPr lang="ru-RU" sz="2400" dirty="0"/>
              <a:t>«Не </a:t>
            </a:r>
            <a:r>
              <a:rPr lang="ru-RU" sz="2400" dirty="0" err="1"/>
              <a:t>трожь</a:t>
            </a:r>
            <a:r>
              <a:rPr lang="ru-RU" sz="2400" dirty="0"/>
              <a:t> тех, кто меньше ростом!»</a:t>
            </a:r>
          </a:p>
          <a:p>
            <a:pPr marL="0" indent="0">
              <a:buNone/>
            </a:pPr>
            <a:r>
              <a:rPr lang="ru-RU" sz="2400" dirty="0"/>
              <a:t>Этот мальчик так хорош — Загляденье просто! </a:t>
            </a:r>
          </a:p>
          <a:p>
            <a:pPr marL="0" indent="0">
              <a:buNone/>
            </a:pPr>
            <a:r>
              <a:rPr lang="ru-RU" sz="2400" i="1" dirty="0"/>
              <a:t>                  В каком слове нарушена литературная норма? 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i="1" dirty="0"/>
              <a:t> </a:t>
            </a:r>
            <a:r>
              <a:rPr lang="ru-RU" sz="2400" dirty="0"/>
              <a:t>Для придания детскости речи героя автор вместо литературной формы повелительного наклонения глагола </a:t>
            </a:r>
            <a:r>
              <a:rPr lang="ru-RU" sz="2400" i="1" dirty="0"/>
              <a:t>(не тронь) </a:t>
            </a:r>
            <a:r>
              <a:rPr lang="ru-RU" sz="2400" dirty="0"/>
              <a:t>употребляет просторечную </a:t>
            </a:r>
            <a:r>
              <a:rPr lang="ru-RU" sz="2400" i="1" dirty="0"/>
              <a:t>(не </a:t>
            </a:r>
            <a:r>
              <a:rPr lang="ru-RU" sz="2400" i="1" dirty="0" err="1"/>
              <a:t>трожь</a:t>
            </a:r>
            <a:r>
              <a:rPr lang="ru-RU" sz="2400" i="1" dirty="0"/>
              <a:t>).</a:t>
            </a:r>
            <a:endParaRPr lang="ru-RU" sz="24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rId3" action="ppaction://hlinksldjump" highlightClick="1"/>
          </p:cNvPr>
          <p:cNvSpPr/>
          <p:nvPr/>
        </p:nvSpPr>
        <p:spPr>
          <a:xfrm>
            <a:off x="7740352" y="6336792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19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СИНТАКСИС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40</a:t>
            </a:r>
          </a:p>
          <a:p>
            <a:pPr marL="0" indent="0">
              <a:buNone/>
            </a:pPr>
            <a:r>
              <a:rPr lang="ru-RU" dirty="0"/>
              <a:t>АУКЦИОН</a:t>
            </a:r>
          </a:p>
          <a:p>
            <a:pPr marL="0" indent="0">
              <a:buNone/>
            </a:pPr>
            <a:r>
              <a:rPr lang="ru-RU" b="1" dirty="0"/>
              <a:t>Укажите словосочетание с грамматической ошибкой: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А) оплатить за проезд;</a:t>
            </a:r>
          </a:p>
          <a:p>
            <a:pPr marL="0" indent="0">
              <a:buNone/>
            </a:pPr>
            <a:r>
              <a:rPr lang="ru-RU" dirty="0"/>
              <a:t>В) рецензия на книгу;</a:t>
            </a:r>
          </a:p>
          <a:p>
            <a:pPr marL="0" indent="0">
              <a:buNone/>
            </a:pPr>
            <a:r>
              <a:rPr lang="ru-RU" dirty="0"/>
              <a:t>С) уверенность в победе;</a:t>
            </a:r>
          </a:p>
          <a:p>
            <a:pPr marL="0" indent="0">
              <a:buNone/>
            </a:pPr>
            <a:r>
              <a:rPr lang="ru-RU" dirty="0"/>
              <a:t>D) купить книгу.</a:t>
            </a:r>
          </a:p>
          <a:p>
            <a:pPr marL="0" indent="0">
              <a:buNone/>
            </a:pPr>
            <a:r>
              <a:rPr lang="ru-RU" dirty="0"/>
              <a:t>А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668344" y="6174563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77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СИНТАКСИС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50</a:t>
            </a:r>
          </a:p>
          <a:p>
            <a:pPr marL="0" indent="0">
              <a:buNone/>
            </a:pPr>
            <a:r>
              <a:rPr lang="ru-RU" b="1" dirty="0"/>
              <a:t>Какая пара слов не является словосочетанием?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А) в конце января;    </a:t>
            </a:r>
          </a:p>
          <a:p>
            <a:pPr marL="0" indent="0">
              <a:buNone/>
            </a:pPr>
            <a:r>
              <a:rPr lang="ru-RU" dirty="0"/>
              <a:t>В) придёт и принесёт;    </a:t>
            </a:r>
          </a:p>
          <a:p>
            <a:pPr marL="0" indent="0">
              <a:buNone/>
            </a:pPr>
            <a:r>
              <a:rPr lang="ru-RU" dirty="0"/>
              <a:t>С) зимним морозом;    </a:t>
            </a:r>
          </a:p>
          <a:p>
            <a:pPr marL="0" indent="0">
              <a:buNone/>
            </a:pPr>
            <a:r>
              <a:rPr lang="ru-RU" dirty="0"/>
              <a:t>D) замолчат сразу.</a:t>
            </a:r>
          </a:p>
          <a:p>
            <a:pPr marL="0" indent="0">
              <a:buNone/>
            </a:pPr>
            <a:r>
              <a:rPr lang="ru-RU" dirty="0"/>
              <a:t>В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740352" y="6182456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08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ПУНКТУАЦИЯ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10</a:t>
            </a:r>
          </a:p>
          <a:p>
            <a:pPr marL="0" indent="0">
              <a:buNone/>
            </a:pPr>
            <a:r>
              <a:rPr lang="ru-RU" sz="2800" dirty="0"/>
              <a:t>Укажите предложение с пунктуационной ошибкой </a:t>
            </a:r>
          </a:p>
          <a:p>
            <a:pPr marL="0" indent="0">
              <a:buNone/>
            </a:pPr>
            <a:r>
              <a:rPr lang="ru-RU" sz="2800" dirty="0"/>
              <a:t>1) Лошади стояли, </a:t>
            </a:r>
            <a:r>
              <a:rPr lang="ru-RU" sz="2800" dirty="0" err="1"/>
              <a:t>понуря</a:t>
            </a:r>
            <a:r>
              <a:rPr lang="ru-RU" sz="2800" dirty="0"/>
              <a:t> голову, и изредка вздрагивая.</a:t>
            </a:r>
          </a:p>
          <a:p>
            <a:pPr marL="0" indent="0">
              <a:buNone/>
            </a:pPr>
            <a:r>
              <a:rPr lang="ru-RU" sz="2800" dirty="0"/>
              <a:t>2) Ямщик ходил кругом, от нечего делать улаживая упряжь.</a:t>
            </a:r>
          </a:p>
          <a:p>
            <a:pPr marL="0" indent="0">
              <a:buNone/>
            </a:pPr>
            <a:r>
              <a:rPr lang="ru-RU" sz="2800" dirty="0"/>
              <a:t>3) Приехав в Оренбург, я прямо явился к генералу.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1.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812360" y="6192732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9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ПУНКТУАЦИЯ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20</a:t>
            </a:r>
          </a:p>
          <a:p>
            <a:pPr marL="0" indent="0">
              <a:buNone/>
            </a:pPr>
            <a:r>
              <a:rPr lang="ru-RU" sz="2400" b="1" dirty="0"/>
              <a:t>В каком случае выделенное слово является вводным и должно выделяться запятыми?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А) Его хорошее знание правил поведения  НЕСОМНЕННО.</a:t>
            </a:r>
          </a:p>
          <a:p>
            <a:pPr marL="0" indent="0">
              <a:buNone/>
            </a:pPr>
            <a:r>
              <a:rPr lang="ru-RU" sz="2400" dirty="0"/>
              <a:t>В) Вначале всё КАЗАЛОСЬ понятным.</a:t>
            </a:r>
          </a:p>
          <a:p>
            <a:pPr marL="0" indent="0">
              <a:buNone/>
            </a:pPr>
            <a:r>
              <a:rPr lang="ru-RU" sz="2400" dirty="0"/>
              <a:t>С) Выполнение работы к сроку вполне ВОЗМОЖНО.</a:t>
            </a:r>
          </a:p>
          <a:p>
            <a:pPr marL="0" indent="0">
              <a:buNone/>
            </a:pPr>
            <a:r>
              <a:rPr lang="ru-RU" sz="2400" dirty="0"/>
              <a:t>D) К СЧАСТЬЮ на всём протяжении реки не было порогов.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en-US" sz="2400" dirty="0"/>
              <a:t>D</a:t>
            </a:r>
            <a:endParaRPr lang="ru-RU" sz="24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740352" y="6237312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20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ПУНКТУАЦИЯ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30</a:t>
            </a:r>
          </a:p>
          <a:p>
            <a:pPr marL="0" indent="0">
              <a:buNone/>
            </a:pPr>
            <a:r>
              <a:rPr lang="ru-RU" sz="2400" dirty="0"/>
              <a:t>В каком предложении причастный оборот не обособляется? (Знаки препинания не расставлены)</a:t>
            </a:r>
          </a:p>
          <a:p>
            <a:pPr marL="0" indent="0">
              <a:buNone/>
            </a:pPr>
            <a:r>
              <a:rPr lang="ru-RU" sz="2400" dirty="0"/>
              <a:t>1) Я вошел в чистенькую комнатку убранную по-старинному.</a:t>
            </a:r>
          </a:p>
          <a:p>
            <a:pPr marL="0" indent="0">
              <a:buNone/>
            </a:pPr>
            <a:r>
              <a:rPr lang="ru-RU" sz="2400" dirty="0"/>
              <a:t>2) Я оглянулся и увидел Савельича сбегающего ко мне по нагорной тропинке...</a:t>
            </a:r>
          </a:p>
          <a:p>
            <a:pPr marL="0" indent="0">
              <a:buNone/>
            </a:pPr>
            <a:r>
              <a:rPr lang="ru-RU" sz="2400" dirty="0"/>
              <a:t>3) Я взял из рук его бумагу: это был ответ Савельича на полученное им письмо.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3.</a:t>
            </a:r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740352" y="6137876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34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ПУНКТУАЦИЯ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40</a:t>
            </a:r>
          </a:p>
          <a:p>
            <a:pPr marL="0" indent="0">
              <a:buNone/>
            </a:pPr>
            <a:r>
              <a:rPr lang="ru-RU" sz="2800" dirty="0"/>
              <a:t>Расставьте пропущенные знаки препинания </a:t>
            </a:r>
          </a:p>
          <a:p>
            <a:pPr marL="0" indent="0">
              <a:buNone/>
            </a:pPr>
            <a:r>
              <a:rPr lang="ru-RU" sz="2800" dirty="0"/>
              <a:t>Кибитка тихо подвигалась 1) то въезжая на сугроб 2) то обрушиваясь в овраг 3) и переваливаясь то на одну 4) то на другую сторону.</a:t>
            </a:r>
          </a:p>
          <a:p>
            <a:pPr marL="0" indent="0">
              <a:buNone/>
            </a:pPr>
            <a:r>
              <a:rPr lang="ru-RU" sz="2800" dirty="0"/>
              <a:t>1) 1, 2, 3, 4;</a:t>
            </a:r>
          </a:p>
          <a:p>
            <a:pPr marL="0" indent="0">
              <a:buNone/>
            </a:pPr>
            <a:r>
              <a:rPr lang="ru-RU" sz="2800" dirty="0"/>
              <a:t>2) 1, 2, 3;</a:t>
            </a:r>
          </a:p>
          <a:p>
            <a:pPr marL="0" indent="0">
              <a:buNone/>
            </a:pPr>
            <a:r>
              <a:rPr lang="ru-RU" sz="2800" dirty="0"/>
              <a:t>3) 1, 2, 4.</a:t>
            </a:r>
          </a:p>
          <a:p>
            <a:pPr marL="0" indent="0">
              <a:buNone/>
            </a:pPr>
            <a:r>
              <a:rPr lang="ru-RU" sz="2800" dirty="0"/>
              <a:t>3.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740352" y="6165304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85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ПУНКТУАЦИЯ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50</a:t>
            </a:r>
          </a:p>
          <a:p>
            <a:pPr marL="0" indent="0">
              <a:buNone/>
            </a:pPr>
            <a:r>
              <a:rPr lang="ru-RU" sz="2800" dirty="0"/>
              <a:t>В каком предложении между частями бессоюзного сложного предложения нужно поставить двоеточие </a:t>
            </a:r>
          </a:p>
          <a:p>
            <a:pPr marL="0" indent="0">
              <a:buNone/>
            </a:pPr>
            <a:r>
              <a:rPr lang="ru-RU" sz="2800" dirty="0"/>
              <a:t>а) Я не знаю куда он ушел.</a:t>
            </a:r>
          </a:p>
          <a:p>
            <a:pPr marL="0" indent="0">
              <a:buNone/>
            </a:pPr>
            <a:r>
              <a:rPr lang="ru-RU" sz="2800" dirty="0"/>
              <a:t>б) Помни все хорошее от человека.</a:t>
            </a:r>
          </a:p>
          <a:p>
            <a:pPr marL="0" indent="0">
              <a:buNone/>
            </a:pPr>
            <a:r>
              <a:rPr lang="ru-RU" sz="2800" dirty="0"/>
              <a:t>в) Мама придёт когда совсем будет темно.</a:t>
            </a:r>
          </a:p>
          <a:p>
            <a:pPr marL="0" indent="0">
              <a:buNone/>
            </a:pPr>
            <a:r>
              <a:rPr lang="ru-RU" sz="2800" dirty="0"/>
              <a:t>г) Мы не знали что нам делать.</a:t>
            </a: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ru-RU" sz="2800" dirty="0"/>
              <a:t>б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740352" y="6207742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19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РЕБУСЫ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10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Глагол </a:t>
            </a: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76872"/>
            <a:ext cx="6192688" cy="241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Управляющая кнопка: далее 4">
            <a:hlinkClick r:id="rId3" action="ppaction://hlinksldjump" highlightClick="1"/>
          </p:cNvPr>
          <p:cNvSpPr/>
          <p:nvPr/>
        </p:nvSpPr>
        <p:spPr>
          <a:xfrm>
            <a:off x="7756641" y="6165304"/>
            <a:ext cx="538360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99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РЕБУСЫ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20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Корень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32856"/>
            <a:ext cx="5760640" cy="303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Управляющая кнопка: далее 4">
            <a:hlinkClick r:id="rId3" action="ppaction://hlinksldjump" highlightClick="1"/>
          </p:cNvPr>
          <p:cNvSpPr/>
          <p:nvPr/>
        </p:nvSpPr>
        <p:spPr>
          <a:xfrm>
            <a:off x="7784932" y="6309320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6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E:\Photoshop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8620916"/>
              </p:ext>
            </p:extLst>
          </p:nvPr>
        </p:nvGraphicFramePr>
        <p:xfrm>
          <a:off x="642911" y="285750"/>
          <a:ext cx="8043893" cy="5857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44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58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44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64474">
                <a:tc>
                  <a:txBody>
                    <a:bodyPr/>
                    <a:lstStyle/>
                    <a:p>
                      <a:endParaRPr lang="ru-RU" dirty="0">
                        <a:latin typeface="Arial Black" pitchFamily="34" charset="0"/>
                      </a:endParaRPr>
                    </a:p>
                    <a:p>
                      <a:r>
                        <a:rPr lang="ru-RU" dirty="0">
                          <a:latin typeface="Arial Black" pitchFamily="34" charset="0"/>
                        </a:rPr>
                        <a:t>Орфография</a:t>
                      </a:r>
                    </a:p>
                    <a:p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Black" pitchFamily="34" charset="0"/>
                      </a:endParaRPr>
                    </a:p>
                    <a:p>
                      <a:r>
                        <a:rPr lang="ru-RU" dirty="0">
                          <a:latin typeface="Arial Black" pitchFamily="34" charset="0"/>
                          <a:hlinkClick r:id="rId3" action="ppaction://hlinksldjump"/>
                        </a:rPr>
                        <a:t>10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Black" pitchFamily="34" charset="0"/>
                      </a:endParaRPr>
                    </a:p>
                    <a:p>
                      <a:r>
                        <a:rPr lang="ru-RU" dirty="0">
                          <a:latin typeface="Arial Black" pitchFamily="34" charset="0"/>
                          <a:hlinkClick r:id="rId4" action="ppaction://hlinksldjump"/>
                        </a:rPr>
                        <a:t>20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Black" pitchFamily="34" charset="0"/>
                      </a:endParaRPr>
                    </a:p>
                    <a:p>
                      <a:r>
                        <a:rPr lang="ru-RU" dirty="0">
                          <a:latin typeface="Arial Black" pitchFamily="34" charset="0"/>
                          <a:hlinkClick r:id="rId5" action="ppaction://hlinksldjump"/>
                        </a:rPr>
                        <a:t>30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Black" pitchFamily="34" charset="0"/>
                      </a:endParaRPr>
                    </a:p>
                    <a:p>
                      <a:r>
                        <a:rPr lang="ru-RU" dirty="0">
                          <a:latin typeface="Arial Black" pitchFamily="34" charset="0"/>
                          <a:hlinkClick r:id="rId6" action="ppaction://hlinksldjump"/>
                        </a:rPr>
                        <a:t>40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Black" pitchFamily="34" charset="0"/>
                      </a:endParaRPr>
                    </a:p>
                    <a:p>
                      <a:r>
                        <a:rPr lang="ru-RU" dirty="0">
                          <a:latin typeface="Arial Black" pitchFamily="34" charset="0"/>
                          <a:hlinkClick r:id="rId7" action="ppaction://hlinksldjump"/>
                        </a:rPr>
                        <a:t>50</a:t>
                      </a:r>
                      <a:endParaRPr lang="ru-RU" dirty="0">
                        <a:latin typeface="Arial Black" pitchFamily="34" charset="0"/>
                      </a:endParaRPr>
                    </a:p>
                    <a:p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4474">
                <a:tc>
                  <a:txBody>
                    <a:bodyPr/>
                    <a:lstStyle/>
                    <a:p>
                      <a:endParaRPr lang="ru-RU" dirty="0">
                        <a:latin typeface="Arial Black" pitchFamily="34" charset="0"/>
                      </a:endParaRPr>
                    </a:p>
                    <a:p>
                      <a:r>
                        <a:rPr lang="ru-RU" dirty="0">
                          <a:latin typeface="Arial Black" pitchFamily="34" charset="0"/>
                        </a:rPr>
                        <a:t>Фразеология</a:t>
                      </a:r>
                    </a:p>
                    <a:p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Black" pitchFamily="34" charset="0"/>
                      </a:endParaRPr>
                    </a:p>
                    <a:p>
                      <a:r>
                        <a:rPr lang="ru-RU" dirty="0">
                          <a:latin typeface="Arial Black" pitchFamily="34" charset="0"/>
                          <a:hlinkClick r:id="rId8" action="ppaction://hlinksldjump"/>
                        </a:rPr>
                        <a:t>10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Black" pitchFamily="34" charset="0"/>
                      </a:endParaRPr>
                    </a:p>
                    <a:p>
                      <a:r>
                        <a:rPr lang="ru-RU" dirty="0">
                          <a:latin typeface="Arial Black" pitchFamily="34" charset="0"/>
                          <a:hlinkClick r:id="rId9" action="ppaction://hlinksldjump"/>
                        </a:rPr>
                        <a:t>20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Black" pitchFamily="34" charset="0"/>
                      </a:endParaRPr>
                    </a:p>
                    <a:p>
                      <a:r>
                        <a:rPr lang="ru-RU" dirty="0">
                          <a:latin typeface="Arial Black" pitchFamily="34" charset="0"/>
                          <a:hlinkClick r:id="rId10" action="ppaction://hlinksldjump"/>
                        </a:rPr>
                        <a:t>30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Black" pitchFamily="34" charset="0"/>
                      </a:endParaRPr>
                    </a:p>
                    <a:p>
                      <a:r>
                        <a:rPr lang="ru-RU" dirty="0">
                          <a:latin typeface="Arial Black" pitchFamily="34" charset="0"/>
                          <a:hlinkClick r:id="rId11" action="ppaction://hlinksldjump"/>
                        </a:rPr>
                        <a:t>40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Black" pitchFamily="34" charset="0"/>
                      </a:endParaRPr>
                    </a:p>
                    <a:p>
                      <a:r>
                        <a:rPr lang="ru-RU" dirty="0">
                          <a:latin typeface="Arial Black" pitchFamily="34" charset="0"/>
                          <a:hlinkClick r:id="rId12" action="ppaction://hlinksldjump"/>
                        </a:rPr>
                        <a:t>50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4474">
                <a:tc>
                  <a:txBody>
                    <a:bodyPr/>
                    <a:lstStyle/>
                    <a:p>
                      <a:endParaRPr lang="ru-RU" dirty="0">
                        <a:latin typeface="Arial Black" pitchFamily="34" charset="0"/>
                      </a:endParaRPr>
                    </a:p>
                    <a:p>
                      <a:r>
                        <a:rPr lang="ru-RU" dirty="0">
                          <a:latin typeface="Arial Black" pitchFamily="34" charset="0"/>
                        </a:rPr>
                        <a:t>Синтаксис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Black" pitchFamily="34" charset="0"/>
                      </a:endParaRPr>
                    </a:p>
                    <a:p>
                      <a:r>
                        <a:rPr lang="ru-RU" dirty="0">
                          <a:latin typeface="Arial Black" pitchFamily="34" charset="0"/>
                          <a:hlinkClick r:id="rId13" action="ppaction://hlinksldjump"/>
                        </a:rPr>
                        <a:t>10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Black" pitchFamily="34" charset="0"/>
                      </a:endParaRPr>
                    </a:p>
                    <a:p>
                      <a:r>
                        <a:rPr lang="ru-RU" dirty="0">
                          <a:latin typeface="Arial Black" pitchFamily="34" charset="0"/>
                          <a:hlinkClick r:id="rId14" action="ppaction://hlinksldjump"/>
                        </a:rPr>
                        <a:t>20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Black" pitchFamily="34" charset="0"/>
                      </a:endParaRPr>
                    </a:p>
                    <a:p>
                      <a:r>
                        <a:rPr lang="ru-RU" dirty="0">
                          <a:latin typeface="Arial Black" pitchFamily="34" charset="0"/>
                          <a:hlinkClick r:id="rId15" action="ppaction://hlinksldjump"/>
                        </a:rPr>
                        <a:t>30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Black" pitchFamily="34" charset="0"/>
                      </a:endParaRPr>
                    </a:p>
                    <a:p>
                      <a:r>
                        <a:rPr lang="ru-RU" dirty="0">
                          <a:latin typeface="Arial Black" pitchFamily="34" charset="0"/>
                          <a:hlinkClick r:id="rId16" action="ppaction://hlinksldjump"/>
                        </a:rPr>
                        <a:t>40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Black" pitchFamily="34" charset="0"/>
                      </a:endParaRPr>
                    </a:p>
                    <a:p>
                      <a:r>
                        <a:rPr lang="ru-RU" dirty="0">
                          <a:latin typeface="Arial Black" pitchFamily="34" charset="0"/>
                          <a:hlinkClick r:id="rId17" action="ppaction://hlinksldjump"/>
                        </a:rPr>
                        <a:t>50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4474">
                <a:tc>
                  <a:txBody>
                    <a:bodyPr/>
                    <a:lstStyle/>
                    <a:p>
                      <a:endParaRPr lang="ru-RU" dirty="0">
                        <a:latin typeface="Arial Black" pitchFamily="34" charset="0"/>
                      </a:endParaRPr>
                    </a:p>
                    <a:p>
                      <a:r>
                        <a:rPr lang="ru-RU" dirty="0">
                          <a:latin typeface="Arial Black" pitchFamily="34" charset="0"/>
                        </a:rPr>
                        <a:t>Пунктуация</a:t>
                      </a:r>
                      <a:r>
                        <a:rPr lang="ru-RU" baseline="0" dirty="0">
                          <a:latin typeface="Arial Black" pitchFamily="34" charset="0"/>
                        </a:rPr>
                        <a:t> 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Black" pitchFamily="34" charset="0"/>
                      </a:endParaRPr>
                    </a:p>
                    <a:p>
                      <a:r>
                        <a:rPr lang="ru-RU" dirty="0">
                          <a:latin typeface="Arial Black" pitchFamily="34" charset="0"/>
                          <a:hlinkClick r:id="rId18" action="ppaction://hlinksldjump"/>
                        </a:rPr>
                        <a:t>10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Black" pitchFamily="34" charset="0"/>
                      </a:endParaRPr>
                    </a:p>
                    <a:p>
                      <a:r>
                        <a:rPr lang="ru-RU" dirty="0">
                          <a:latin typeface="Arial Black" pitchFamily="34" charset="0"/>
                          <a:hlinkClick r:id="rId19" action="ppaction://hlinksldjump"/>
                        </a:rPr>
                        <a:t>20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Black" pitchFamily="34" charset="0"/>
                      </a:endParaRPr>
                    </a:p>
                    <a:p>
                      <a:r>
                        <a:rPr lang="ru-RU" dirty="0">
                          <a:latin typeface="Arial Black" pitchFamily="34" charset="0"/>
                          <a:hlinkClick r:id="rId20" action="ppaction://hlinksldjump"/>
                        </a:rPr>
                        <a:t>30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Black" pitchFamily="34" charset="0"/>
                      </a:endParaRPr>
                    </a:p>
                    <a:p>
                      <a:r>
                        <a:rPr lang="ru-RU" dirty="0">
                          <a:latin typeface="Arial Black" pitchFamily="34" charset="0"/>
                          <a:hlinkClick r:id="rId21" action="ppaction://hlinksldjump"/>
                        </a:rPr>
                        <a:t>40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Black" pitchFamily="34" charset="0"/>
                      </a:endParaRPr>
                    </a:p>
                    <a:p>
                      <a:r>
                        <a:rPr lang="ru-RU" dirty="0">
                          <a:latin typeface="Arial Black" pitchFamily="34" charset="0"/>
                          <a:hlinkClick r:id="rId22" action="ppaction://hlinksldjump"/>
                        </a:rPr>
                        <a:t>50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РЕБУСЫ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30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Дефис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76872"/>
            <a:ext cx="6048672" cy="2342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Управляющая кнопка: далее 4">
            <a:hlinkClick r:id="rId3" action="ppaction://hlinksldjump" highlightClick="1"/>
          </p:cNvPr>
          <p:cNvSpPr/>
          <p:nvPr/>
        </p:nvSpPr>
        <p:spPr>
          <a:xfrm>
            <a:off x="7740352" y="6165304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87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РЕБУСЫ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40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Сказуемое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93" y="2204864"/>
            <a:ext cx="6537609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Управляющая кнопка: далее 4">
            <a:hlinkClick r:id="rId3" action="ppaction://hlinksldjump" highlightClick="1"/>
          </p:cNvPr>
          <p:cNvSpPr/>
          <p:nvPr/>
        </p:nvSpPr>
        <p:spPr>
          <a:xfrm>
            <a:off x="7617902" y="6093296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79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РЕБУСЫ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50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Диктант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2276872"/>
            <a:ext cx="6244683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Управляющая кнопка: далее 4">
            <a:hlinkClick r:id="rId3" action="ppaction://hlinksldjump" highlightClick="1"/>
          </p:cNvPr>
          <p:cNvSpPr/>
          <p:nvPr/>
        </p:nvSpPr>
        <p:spPr>
          <a:xfrm>
            <a:off x="7612724" y="6138188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13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ШАРАДЫ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10</a:t>
            </a:r>
          </a:p>
          <a:p>
            <a:pPr marL="0" indent="0">
              <a:buNone/>
            </a:pPr>
            <a:r>
              <a:rPr lang="ru-RU" dirty="0"/>
              <a:t>Начало- нота, потом оленя украшение.</a:t>
            </a:r>
          </a:p>
          <a:p>
            <a:pPr marL="0" indent="0">
              <a:buNone/>
            </a:pPr>
            <a:r>
              <a:rPr lang="ru-RU" dirty="0"/>
              <a:t>А вместе- место оживленного движения.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Дорога.</a:t>
            </a:r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668344" y="6209884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84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ШАРАДЫ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20</a:t>
            </a:r>
          </a:p>
          <a:p>
            <a:pPr marL="0" indent="0">
              <a:buNone/>
            </a:pPr>
            <a:r>
              <a:rPr lang="ru-RU" dirty="0"/>
              <a:t>Глагол в повелительном наклонении, в форме</a:t>
            </a:r>
            <a:r>
              <a:rPr lang="ru-RU" b="1" dirty="0"/>
              <a:t> </a:t>
            </a:r>
            <a:r>
              <a:rPr lang="ru-RU" dirty="0"/>
              <a:t>второго лица единственного числа и птица тропических стран с ярким оперением. Назовите их. 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/>
              <a:t>Попугай.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802084" y="6165304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6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ШАРАДЫ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30</a:t>
            </a:r>
          </a:p>
          <a:p>
            <a:pPr marL="0" indent="0">
              <a:buNone/>
            </a:pPr>
            <a:r>
              <a:rPr lang="ru-RU" dirty="0"/>
              <a:t>С предлога начинается, отрицательной частицей заканчивается. Как это млекопитающее называется?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/>
              <a:t>Пони.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740352" y="6188417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16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ШАРАДЫ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40</a:t>
            </a:r>
          </a:p>
          <a:p>
            <a:pPr marL="0" indent="0">
              <a:buNone/>
            </a:pPr>
            <a:r>
              <a:rPr lang="ru-RU" dirty="0"/>
              <a:t>Мой первый слог найдешь тогда, когда в котле кипит вода. Местоимение – слог второй. А вместе – школьный столик твой.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Парта.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740352" y="6165304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55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ШАРАДЫ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50</a:t>
            </a:r>
          </a:p>
          <a:p>
            <a:pPr marL="0" indent="0">
              <a:buNone/>
            </a:pPr>
            <a:r>
              <a:rPr lang="ru-RU" dirty="0"/>
              <a:t>Начало- голос птицы, конец – на дне пруда. А целое в музее найдете без труда.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Картина. </a:t>
            </a:r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740352" y="6237312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88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 чем говорят пословицы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10</a:t>
            </a:r>
          </a:p>
          <a:p>
            <a:pPr marL="0" indent="0">
              <a:buNone/>
            </a:pPr>
            <a:r>
              <a:rPr lang="ru-RU" dirty="0"/>
              <a:t>Кто глянется, к тому оно и тянется. </a:t>
            </a:r>
          </a:p>
          <a:p>
            <a:pPr marL="0" indent="0">
              <a:buNone/>
            </a:pPr>
            <a:r>
              <a:rPr lang="ru-RU" dirty="0"/>
              <a:t>И у курицы оно есть. </a:t>
            </a:r>
          </a:p>
          <a:p>
            <a:pPr marL="0" indent="0">
              <a:buNone/>
            </a:pPr>
            <a:r>
              <a:rPr lang="ru-RU" dirty="0"/>
              <a:t>Оно не камень – тает. </a:t>
            </a:r>
          </a:p>
          <a:p>
            <a:pPr marL="0" indent="0">
              <a:buNone/>
            </a:pPr>
            <a:r>
              <a:rPr lang="ru-RU" dirty="0"/>
              <a:t>Ему не прикажешь. 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/>
              <a:t>Сердце.</a:t>
            </a: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740352" y="6165304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49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 чем говорят пословицы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20</a:t>
            </a:r>
          </a:p>
          <a:p>
            <a:pPr marL="0" indent="0">
              <a:buNone/>
            </a:pPr>
            <a:r>
              <a:rPr lang="ru-RU" dirty="0"/>
              <a:t>Не расти ему на елке.</a:t>
            </a:r>
          </a:p>
          <a:p>
            <a:pPr marL="0" indent="0">
              <a:buNone/>
            </a:pPr>
            <a:r>
              <a:rPr lang="ru-RU" dirty="0"/>
              <a:t> Кто его в день съедает, у врача не бывает. Здоровое оно с ветки не падает.</a:t>
            </a:r>
          </a:p>
          <a:p>
            <a:pPr marL="0" indent="0">
              <a:buNone/>
            </a:pPr>
            <a:r>
              <a:rPr lang="ru-RU" dirty="0"/>
              <a:t> Красному ему червоточинка не в укор. 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/>
              <a:t>Яблоко.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812360" y="6165304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1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hotoshop\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Black" pitchFamily="34" charset="0"/>
              </a:rPr>
              <a:t>II</a:t>
            </a:r>
            <a:r>
              <a:rPr lang="ru-RU">
                <a:latin typeface="Arial Black" pitchFamily="34" charset="0"/>
              </a:rPr>
              <a:t> </a:t>
            </a:r>
            <a:r>
              <a:rPr lang="ru-RU" dirty="0">
                <a:latin typeface="Arial Black" pitchFamily="34" charset="0"/>
              </a:rPr>
              <a:t>ТУР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>
                <a:latin typeface="Arial Black" pitchFamily="34" charset="0"/>
              </a:rPr>
              <a:t>РЕБУСЫ</a:t>
            </a:r>
          </a:p>
          <a:p>
            <a:pPr algn="ctr">
              <a:buNone/>
            </a:pPr>
            <a:r>
              <a:rPr lang="ru-RU" dirty="0">
                <a:latin typeface="Arial Black" pitchFamily="34" charset="0"/>
              </a:rPr>
              <a:t>ШАРАДЫ</a:t>
            </a:r>
          </a:p>
          <a:p>
            <a:pPr algn="ctr">
              <a:buNone/>
            </a:pPr>
            <a:r>
              <a:rPr lang="ru-RU" dirty="0">
                <a:latin typeface="Arial Black" pitchFamily="34" charset="0"/>
              </a:rPr>
              <a:t>ПОСЛОВИЦЫ</a:t>
            </a:r>
          </a:p>
          <a:p>
            <a:pPr algn="ctr">
              <a:buNone/>
            </a:pPr>
            <a:r>
              <a:rPr lang="ru-RU" dirty="0">
                <a:latin typeface="Arial Black" pitchFamily="34" charset="0"/>
              </a:rPr>
              <a:t>ПЕРЕВОДЧИК</a:t>
            </a:r>
          </a:p>
          <a:p>
            <a:pPr algn="ctr">
              <a:buNone/>
            </a:pP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 чем говорят пословицы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30</a:t>
            </a:r>
          </a:p>
          <a:p>
            <a:pPr marL="0" indent="0">
              <a:buNone/>
            </a:pPr>
            <a:r>
              <a:rPr lang="ru-RU" dirty="0"/>
              <a:t>Её и доверие теряют только один раз. </a:t>
            </a:r>
          </a:p>
          <a:p>
            <a:pPr marL="0" indent="0">
              <a:buNone/>
            </a:pPr>
            <a:r>
              <a:rPr lang="ru-RU" dirty="0"/>
              <a:t>Она на коленях позорнее смерти. </a:t>
            </a:r>
          </a:p>
          <a:p>
            <a:pPr marL="0" indent="0">
              <a:buNone/>
            </a:pPr>
            <a:r>
              <a:rPr lang="ru-RU" dirty="0"/>
              <a:t>Её прожить – не поле перейти.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/>
              <a:t>Жизнь.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812360" y="6165304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70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 чем говорят пословицы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40</a:t>
            </a:r>
          </a:p>
          <a:p>
            <a:pPr marL="0" indent="0">
              <a:buNone/>
            </a:pPr>
            <a:r>
              <a:rPr lang="ru-RU" dirty="0"/>
              <a:t>Если люди объединятся, они смогут связать и его. </a:t>
            </a:r>
          </a:p>
          <a:p>
            <a:pPr marL="0" indent="0">
              <a:buNone/>
            </a:pPr>
            <a:r>
              <a:rPr lang="ru-RU" dirty="0"/>
              <a:t>Не буди спящего его. 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/>
              <a:t>Лев.</a:t>
            </a: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668344" y="6237312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46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 чем говорят пословицы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50</a:t>
            </a:r>
          </a:p>
          <a:p>
            <a:pPr marL="0" indent="0">
              <a:buNone/>
            </a:pPr>
            <a:r>
              <a:rPr lang="ru-RU" dirty="0"/>
              <a:t>Её за деньги не купишь.</a:t>
            </a:r>
          </a:p>
          <a:p>
            <a:pPr marL="0" indent="0">
              <a:buNone/>
            </a:pPr>
            <a:r>
              <a:rPr lang="ru-RU" dirty="0"/>
              <a:t> Она не пожар: загорится – не потушишь. 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/>
              <a:t>Любовь.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812360" y="6093296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19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ПЕРЕВОДЧИК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10</a:t>
            </a:r>
          </a:p>
          <a:p>
            <a:pPr marL="0" indent="0">
              <a:buNone/>
            </a:pPr>
            <a:r>
              <a:rPr lang="ru-RU" dirty="0"/>
              <a:t>Переведите на современный язык устаревшие слова.</a:t>
            </a:r>
          </a:p>
          <a:p>
            <a:pPr marL="0" indent="0">
              <a:buNone/>
            </a:pPr>
            <a:r>
              <a:rPr lang="ru-RU" dirty="0"/>
              <a:t>Каково ваше </a:t>
            </a:r>
            <a:r>
              <a:rPr lang="ru-RU" dirty="0" err="1"/>
              <a:t>порекло</a:t>
            </a:r>
            <a:r>
              <a:rPr lang="ru-RU" dirty="0"/>
              <a:t>?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 </a:t>
            </a:r>
            <a:r>
              <a:rPr lang="ru-RU" b="1" dirty="0"/>
              <a:t>прозвище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rId3" action="ppaction://hlinksldjump" highlightClick="1"/>
          </p:cNvPr>
          <p:cNvSpPr/>
          <p:nvPr/>
        </p:nvSpPr>
        <p:spPr>
          <a:xfrm>
            <a:off x="7774656" y="6165304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71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ПЕРЕВОДЧИК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20</a:t>
            </a:r>
          </a:p>
          <a:p>
            <a:pPr marL="0" indent="0">
              <a:buNone/>
            </a:pPr>
            <a:r>
              <a:rPr lang="ru-RU" dirty="0"/>
              <a:t>Переведите на современный язык устаревшие слова.</a:t>
            </a:r>
          </a:p>
          <a:p>
            <a:pPr marL="0" indent="0">
              <a:buNone/>
            </a:pPr>
            <a:r>
              <a:rPr lang="ru-RU" dirty="0"/>
              <a:t>Покажите потылицу </a:t>
            </a: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/>
              <a:t>затылок</a:t>
            </a: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812360" y="6165304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38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ПЕРЕВОДЧИК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30</a:t>
            </a:r>
          </a:p>
          <a:p>
            <a:pPr marL="0" indent="0">
              <a:buNone/>
            </a:pPr>
            <a:r>
              <a:rPr lang="ru-RU" dirty="0"/>
              <a:t>Переведите на современный язык устаревшие слова.</a:t>
            </a:r>
          </a:p>
          <a:p>
            <a:pPr marL="0" indent="0">
              <a:buNone/>
            </a:pPr>
            <a:r>
              <a:rPr lang="ru-RU" dirty="0"/>
              <a:t>Покажите длани </a:t>
            </a: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/>
              <a:t>ладони</a:t>
            </a: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668344" y="6165304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26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ПЕРЕВОДЧИК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40</a:t>
            </a:r>
          </a:p>
          <a:p>
            <a:pPr marL="0" indent="0">
              <a:buNone/>
            </a:pPr>
            <a:r>
              <a:rPr lang="ru-RU" dirty="0"/>
              <a:t>Переведите на современный язык устаревшие слова.</a:t>
            </a:r>
          </a:p>
          <a:p>
            <a:pPr marL="0" indent="0">
              <a:buNone/>
            </a:pPr>
            <a:r>
              <a:rPr lang="ru-RU" dirty="0"/>
              <a:t>Левую руку положите на правое </a:t>
            </a:r>
            <a:r>
              <a:rPr lang="ru-RU" dirty="0" err="1"/>
              <a:t>рамо</a:t>
            </a:r>
            <a:r>
              <a:rPr lang="ru-RU" dirty="0"/>
              <a:t>, а правую –на левое </a:t>
            </a:r>
            <a:r>
              <a:rPr lang="ru-RU" dirty="0" err="1"/>
              <a:t>рамо</a:t>
            </a:r>
            <a:r>
              <a:rPr lang="ru-RU" dirty="0"/>
              <a:t>. </a:t>
            </a: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/>
              <a:t>плечо</a:t>
            </a: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740352" y="6122058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99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/>
          <a:lstStyle/>
          <a:p>
            <a:r>
              <a:rPr lang="ru-RU" dirty="0"/>
              <a:t>ПЕРЕВОДЧИК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50</a:t>
            </a:r>
          </a:p>
          <a:p>
            <a:pPr marL="0" indent="0">
              <a:buNone/>
            </a:pPr>
            <a:r>
              <a:rPr lang="ru-RU" b="1" u="sng" dirty="0"/>
              <a:t>Кот в мешке.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Переведите на современный язык устаревшие слова. Выполните задание.</a:t>
            </a:r>
          </a:p>
          <a:p>
            <a:pPr marL="0" indent="0">
              <a:buNone/>
            </a:pPr>
            <a:r>
              <a:rPr lang="ru-RU" dirty="0"/>
              <a:t>  Помашите десницей. 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/>
              <a:t>правая рука.</a:t>
            </a: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668344" y="6182456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83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ВСЯКАЯ ВСЯЧИНА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Убери горячее – останется холодное: </a:t>
            </a:r>
          </a:p>
          <a:p>
            <a:pPr marL="0" indent="0">
              <a:buNone/>
            </a:pPr>
            <a:r>
              <a:rPr lang="ru-RU" i="1" dirty="0"/>
              <a:t>                   </a:t>
            </a:r>
            <a:r>
              <a:rPr lang="ru-RU" i="1" dirty="0" err="1"/>
              <a:t>Киайпястобекрг</a:t>
            </a:r>
            <a:r>
              <a:rPr lang="ru-RU" i="1" dirty="0"/>
              <a:t> </a:t>
            </a:r>
          </a:p>
          <a:p>
            <a:pPr marL="0" indent="0">
              <a:buNone/>
            </a:pPr>
            <a:endParaRPr lang="ru-RU" b="1" i="1" dirty="0"/>
          </a:p>
          <a:p>
            <a:pPr marL="0" indent="0">
              <a:buNone/>
            </a:pPr>
            <a:endParaRPr lang="ru-RU" b="1" i="1" dirty="0"/>
          </a:p>
          <a:p>
            <a:pPr marL="0" indent="0">
              <a:buNone/>
            </a:pPr>
            <a:endParaRPr lang="ru-RU" b="1" i="1" dirty="0"/>
          </a:p>
          <a:p>
            <a:pPr marL="0" indent="0">
              <a:buNone/>
            </a:pPr>
            <a:endParaRPr lang="ru-RU" b="1" i="1" dirty="0"/>
          </a:p>
          <a:p>
            <a:pPr marL="0" indent="0">
              <a:buNone/>
            </a:pPr>
            <a:endParaRPr lang="ru-RU" b="1" i="1" dirty="0"/>
          </a:p>
          <a:p>
            <a:pPr marL="0" indent="0">
              <a:buNone/>
            </a:pPr>
            <a:r>
              <a:rPr lang="ru-RU" b="1" dirty="0"/>
              <a:t>Кипяток, айсберг.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812360" y="6165304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66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ЗНАЕТЕ ЛИ ВЫ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Рассказывают, что французский писатель Виктор Гюго в день выхода в свет своей новой книги, желая узнать, как идёт её распродажа, послал издателю записку, в которой стоял один только вопросительный знак: «? » Ответ издателя был не менее остроумным и кратким. Как ответил издатель писателю?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«!»</a:t>
            </a:r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668344" y="6165304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81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Photoshop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5755506"/>
              </p:ext>
            </p:extLst>
          </p:nvPr>
        </p:nvGraphicFramePr>
        <p:xfrm>
          <a:off x="785813" y="357188"/>
          <a:ext cx="7900986" cy="5786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84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46614">
                <a:tc>
                  <a:txBody>
                    <a:bodyPr/>
                    <a:lstStyle/>
                    <a:p>
                      <a:endParaRPr lang="ru-RU" dirty="0">
                        <a:latin typeface="Arial Black" pitchFamily="34" charset="0"/>
                      </a:endParaRPr>
                    </a:p>
                    <a:p>
                      <a:r>
                        <a:rPr lang="ru-RU" dirty="0">
                          <a:latin typeface="Arial Black" pitchFamily="34" charset="0"/>
                        </a:rPr>
                        <a:t>РЕБУСЫ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Black" pitchFamily="34" charset="0"/>
                      </a:endParaRPr>
                    </a:p>
                    <a:p>
                      <a:r>
                        <a:rPr lang="ru-RU" dirty="0">
                          <a:latin typeface="Arial Black" pitchFamily="34" charset="0"/>
                          <a:hlinkClick r:id="rId3" action="ppaction://hlinksldjump"/>
                        </a:rPr>
                        <a:t>10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Black" pitchFamily="34" charset="0"/>
                      </a:endParaRPr>
                    </a:p>
                    <a:p>
                      <a:r>
                        <a:rPr lang="ru-RU" dirty="0">
                          <a:latin typeface="Arial Black" pitchFamily="34" charset="0"/>
                          <a:hlinkClick r:id="rId4" action="ppaction://hlinksldjump"/>
                        </a:rPr>
                        <a:t>20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Black" pitchFamily="34" charset="0"/>
                      </a:endParaRPr>
                    </a:p>
                    <a:p>
                      <a:r>
                        <a:rPr lang="ru-RU" dirty="0">
                          <a:latin typeface="Arial Black" pitchFamily="34" charset="0"/>
                          <a:hlinkClick r:id="rId5" action="ppaction://hlinksldjump"/>
                        </a:rPr>
                        <a:t>30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Black" pitchFamily="34" charset="0"/>
                      </a:endParaRPr>
                    </a:p>
                    <a:p>
                      <a:r>
                        <a:rPr lang="ru-RU" dirty="0">
                          <a:latin typeface="Arial Black" pitchFamily="34" charset="0"/>
                          <a:hlinkClick r:id="rId6" action="ppaction://hlinksldjump"/>
                        </a:rPr>
                        <a:t>40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Black" pitchFamily="34" charset="0"/>
                      </a:endParaRPr>
                    </a:p>
                    <a:p>
                      <a:r>
                        <a:rPr lang="ru-RU" dirty="0">
                          <a:latin typeface="Arial Black" pitchFamily="34" charset="0"/>
                          <a:hlinkClick r:id="rId7" action="ppaction://hlinksldjump"/>
                        </a:rPr>
                        <a:t>50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6614">
                <a:tc>
                  <a:txBody>
                    <a:bodyPr/>
                    <a:lstStyle/>
                    <a:p>
                      <a:endParaRPr lang="ru-RU" dirty="0">
                        <a:latin typeface="Arial Black" pitchFamily="34" charset="0"/>
                      </a:endParaRPr>
                    </a:p>
                    <a:p>
                      <a:r>
                        <a:rPr lang="ru-RU" dirty="0">
                          <a:latin typeface="Arial Black" pitchFamily="34" charset="0"/>
                        </a:rPr>
                        <a:t>ШАРАДЫ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Black" pitchFamily="34" charset="0"/>
                      </a:endParaRPr>
                    </a:p>
                    <a:p>
                      <a:r>
                        <a:rPr lang="ru-RU" dirty="0">
                          <a:latin typeface="Arial Black" pitchFamily="34" charset="0"/>
                          <a:hlinkClick r:id="rId8" action="ppaction://hlinksldjump"/>
                        </a:rPr>
                        <a:t>10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Black" pitchFamily="34" charset="0"/>
                      </a:endParaRPr>
                    </a:p>
                    <a:p>
                      <a:r>
                        <a:rPr lang="ru-RU" dirty="0">
                          <a:latin typeface="Arial Black" pitchFamily="34" charset="0"/>
                          <a:hlinkClick r:id="rId9" action="ppaction://hlinksldjump"/>
                        </a:rPr>
                        <a:t>20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Black" pitchFamily="34" charset="0"/>
                      </a:endParaRPr>
                    </a:p>
                    <a:p>
                      <a:r>
                        <a:rPr lang="ru-RU" dirty="0">
                          <a:latin typeface="Arial Black" pitchFamily="34" charset="0"/>
                          <a:hlinkClick r:id="rId10" action="ppaction://hlinksldjump"/>
                        </a:rPr>
                        <a:t>30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Black" pitchFamily="34" charset="0"/>
                      </a:endParaRPr>
                    </a:p>
                    <a:p>
                      <a:r>
                        <a:rPr lang="ru-RU" dirty="0">
                          <a:latin typeface="Arial Black" pitchFamily="34" charset="0"/>
                          <a:hlinkClick r:id="rId11" action="ppaction://hlinksldjump"/>
                        </a:rPr>
                        <a:t>40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Black" pitchFamily="34" charset="0"/>
                      </a:endParaRPr>
                    </a:p>
                    <a:p>
                      <a:r>
                        <a:rPr lang="ru-RU" dirty="0">
                          <a:latin typeface="Arial Black" pitchFamily="34" charset="0"/>
                          <a:hlinkClick r:id="rId12" action="ppaction://hlinksldjump"/>
                        </a:rPr>
                        <a:t>50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6614">
                <a:tc>
                  <a:txBody>
                    <a:bodyPr/>
                    <a:lstStyle/>
                    <a:p>
                      <a:endParaRPr lang="ru-RU" dirty="0">
                        <a:latin typeface="Arial Black" pitchFamily="34" charset="0"/>
                      </a:endParaRPr>
                    </a:p>
                    <a:p>
                      <a:r>
                        <a:rPr lang="ru-RU" dirty="0">
                          <a:latin typeface="Arial Black" pitchFamily="34" charset="0"/>
                        </a:rPr>
                        <a:t>О</a:t>
                      </a:r>
                      <a:r>
                        <a:rPr lang="ru-RU" baseline="0" dirty="0">
                          <a:latin typeface="Arial Black" pitchFamily="34" charset="0"/>
                        </a:rPr>
                        <a:t> ЧЁМ ГОВОРЯТ ПОСЛОВИЦЫ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Black" pitchFamily="34" charset="0"/>
                      </a:endParaRPr>
                    </a:p>
                    <a:p>
                      <a:r>
                        <a:rPr lang="ru-RU" dirty="0">
                          <a:latin typeface="Arial Black" pitchFamily="34" charset="0"/>
                          <a:hlinkClick r:id="rId13" action="ppaction://hlinksldjump"/>
                        </a:rPr>
                        <a:t>10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Black" pitchFamily="34" charset="0"/>
                      </a:endParaRPr>
                    </a:p>
                    <a:p>
                      <a:r>
                        <a:rPr lang="ru-RU" dirty="0">
                          <a:latin typeface="Arial Black" pitchFamily="34" charset="0"/>
                          <a:hlinkClick r:id="rId14" action="ppaction://hlinksldjump"/>
                        </a:rPr>
                        <a:t>20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Black" pitchFamily="34" charset="0"/>
                      </a:endParaRPr>
                    </a:p>
                    <a:p>
                      <a:r>
                        <a:rPr lang="ru-RU" dirty="0">
                          <a:latin typeface="Arial Black" pitchFamily="34" charset="0"/>
                          <a:hlinkClick r:id="rId15" action="ppaction://hlinksldjump"/>
                        </a:rPr>
                        <a:t>30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Black" pitchFamily="34" charset="0"/>
                      </a:endParaRPr>
                    </a:p>
                    <a:p>
                      <a:r>
                        <a:rPr lang="ru-RU" dirty="0">
                          <a:latin typeface="Arial Black" pitchFamily="34" charset="0"/>
                          <a:hlinkClick r:id="rId16" action="ppaction://hlinksldjump"/>
                        </a:rPr>
                        <a:t>40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Black" pitchFamily="34" charset="0"/>
                      </a:endParaRPr>
                    </a:p>
                    <a:p>
                      <a:r>
                        <a:rPr lang="ru-RU" dirty="0">
                          <a:latin typeface="Arial Black" pitchFamily="34" charset="0"/>
                          <a:hlinkClick r:id="rId17" action="ppaction://hlinksldjump"/>
                        </a:rPr>
                        <a:t>50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6614">
                <a:tc>
                  <a:txBody>
                    <a:bodyPr/>
                    <a:lstStyle/>
                    <a:p>
                      <a:endParaRPr lang="ru-RU" dirty="0">
                        <a:latin typeface="Arial Black" pitchFamily="34" charset="0"/>
                      </a:endParaRPr>
                    </a:p>
                    <a:p>
                      <a:r>
                        <a:rPr lang="ru-RU" dirty="0">
                          <a:latin typeface="Arial Black" pitchFamily="34" charset="0"/>
                        </a:rPr>
                        <a:t>ПЕРЕВОДЧИК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Black" pitchFamily="34" charset="0"/>
                      </a:endParaRPr>
                    </a:p>
                    <a:p>
                      <a:r>
                        <a:rPr lang="ru-RU" dirty="0">
                          <a:latin typeface="Arial Black" pitchFamily="34" charset="0"/>
                          <a:hlinkClick r:id="rId18" action="ppaction://hlinksldjump"/>
                        </a:rPr>
                        <a:t>10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Black" pitchFamily="34" charset="0"/>
                      </a:endParaRPr>
                    </a:p>
                    <a:p>
                      <a:r>
                        <a:rPr lang="ru-RU" dirty="0">
                          <a:latin typeface="Arial Black" pitchFamily="34" charset="0"/>
                          <a:hlinkClick r:id="rId19" action="ppaction://hlinksldjump"/>
                        </a:rPr>
                        <a:t>20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Black" pitchFamily="34" charset="0"/>
                      </a:endParaRPr>
                    </a:p>
                    <a:p>
                      <a:r>
                        <a:rPr lang="ru-RU" dirty="0">
                          <a:latin typeface="Arial Black" pitchFamily="34" charset="0"/>
                          <a:hlinkClick r:id="rId20" action="ppaction://hlinksldjump"/>
                        </a:rPr>
                        <a:t>30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Black" pitchFamily="34" charset="0"/>
                      </a:endParaRPr>
                    </a:p>
                    <a:p>
                      <a:r>
                        <a:rPr lang="ru-RU" dirty="0">
                          <a:latin typeface="Arial Black" pitchFamily="34" charset="0"/>
                          <a:hlinkClick r:id="rId21" action="ppaction://hlinksldjump"/>
                        </a:rPr>
                        <a:t>40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Black" pitchFamily="34" charset="0"/>
                      </a:endParaRPr>
                    </a:p>
                    <a:p>
                      <a:r>
                        <a:rPr lang="ru-RU" dirty="0">
                          <a:latin typeface="Arial Black" pitchFamily="34" charset="0"/>
                          <a:hlinkClick r:id="rId22" action="ppaction://hlinksldjump"/>
                        </a:rPr>
                        <a:t>50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ВОЛШЕБНАЯ БУКВА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/>
              <a:t>Старик Хоттабыч и Буратино занялись изучением русского языка. Взял Хоттабыч согласную букву и прибавил к ней часть лица – у него получилось животное. Прибавил к этой же букве полевое растение – и перед ним лиственное дерево. Не выдержал тогда Буратино: - Дай-ка и я попробую. Прибавил он к этой букве морское животное – оно превратилось в насекомое. Удивился Буратино. А старик Хоттабыч говорит: - Эта волшебная буква обладает ещё свойством делать кожаный пояс камнем, а речных рыб – столярным инструментом. Назовите эту волшебную букву! 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/>
              <a:t> буква к (к-рот, к-лён, к-омар, к-ремень, к-лещи ).</a:t>
            </a:r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668344" y="6184023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6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ПОСЛОВИЦА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Найдите  соответствующую пословицу в русском языке</a:t>
            </a:r>
          </a:p>
          <a:p>
            <a:pPr marL="0" indent="0">
              <a:buNone/>
            </a:pPr>
            <a:r>
              <a:rPr lang="ru-RU" dirty="0"/>
              <a:t>Болгарская 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« Когда свинья в желтых шлепанцах вскарабкается на грушу»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Когда рак на горе свистнет.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812360" y="6165304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22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ПЕРЕВЁРТЫШИ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/>
              <a:t>Поменяй значение каждого слова на противоположное. Что получилось?</a:t>
            </a:r>
          </a:p>
          <a:p>
            <a:pPr algn="ctr"/>
            <a:endParaRPr lang="ru-RU" b="1" dirty="0"/>
          </a:p>
          <a:p>
            <a:pPr marL="0" indent="0" algn="ctr">
              <a:buNone/>
            </a:pPr>
            <a:r>
              <a:rPr lang="ru-RU" b="1" dirty="0">
                <a:solidFill>
                  <a:srgbClr val="FF6600"/>
                </a:solidFill>
              </a:rPr>
              <a:t>КРЕДИТ ДАРМОВЩИНОЙ БЕЛ</a:t>
            </a:r>
          </a:p>
          <a:p>
            <a:pPr marL="0" indent="0" algn="ctr">
              <a:buNone/>
            </a:pPr>
            <a:endParaRPr lang="ru-RU" b="1" dirty="0">
              <a:solidFill>
                <a:srgbClr val="FF6600"/>
              </a:solidFill>
            </a:endParaRPr>
          </a:p>
          <a:p>
            <a:pPr marL="0" indent="0" algn="ctr">
              <a:buNone/>
            </a:pPr>
            <a:endParaRPr lang="ru-RU" b="1" dirty="0">
              <a:solidFill>
                <a:srgbClr val="FF6600"/>
              </a:solidFill>
            </a:endParaRPr>
          </a:p>
          <a:p>
            <a:pPr marL="0" indent="0">
              <a:buNone/>
            </a:pPr>
            <a:r>
              <a:rPr lang="ru-RU" b="1" dirty="0"/>
              <a:t>Долг платежом красен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740352" y="6209884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09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8800" dirty="0"/>
              <a:t>Будьте счастливы!</a:t>
            </a:r>
          </a:p>
        </p:txBody>
      </p:sp>
    </p:spTree>
    <p:extLst>
      <p:ext uri="{BB962C8B-B14F-4D97-AF65-F5344CB8AC3E}">
        <p14:creationId xmlns:p14="http://schemas.microsoft.com/office/powerpoint/2010/main" val="390336214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8000" dirty="0"/>
              <a:t>Спасибо </a:t>
            </a:r>
            <a:r>
              <a:rPr lang="ru-RU" sz="8000"/>
              <a:t>за игру!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14513049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ФИНАЛ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>
                <a:hlinkClick r:id="rId2" action="ppaction://hlinksldjump"/>
              </a:rPr>
              <a:t>ВСЯКАЯ ВСЯЧИНА</a:t>
            </a:r>
            <a:endParaRPr lang="ru-RU" dirty="0"/>
          </a:p>
          <a:p>
            <a:pPr marL="0" indent="0" algn="ctr">
              <a:buNone/>
            </a:pPr>
            <a:r>
              <a:rPr lang="ru-RU" dirty="0">
                <a:hlinkClick r:id="rId3" action="ppaction://hlinksldjump"/>
              </a:rPr>
              <a:t>ЗНАЕТЕ ЛИ ВЫ</a:t>
            </a:r>
            <a:endParaRPr lang="ru-RU" dirty="0"/>
          </a:p>
          <a:p>
            <a:pPr marL="0" indent="0" algn="ctr">
              <a:buNone/>
            </a:pPr>
            <a:r>
              <a:rPr lang="ru-RU" dirty="0">
                <a:hlinkClick r:id="rId4" action="ppaction://hlinksldjump"/>
              </a:rPr>
              <a:t>ВОЛШЕБНАЯ БУКВА</a:t>
            </a:r>
            <a:endParaRPr lang="ru-RU" dirty="0"/>
          </a:p>
          <a:p>
            <a:pPr marL="0" indent="0" algn="ctr">
              <a:buNone/>
            </a:pPr>
            <a:r>
              <a:rPr lang="ru-RU" dirty="0">
                <a:hlinkClick r:id="rId5" action="ppaction://hlinksldjump"/>
              </a:rPr>
              <a:t>ПОСЛОВИЦА</a:t>
            </a:r>
            <a:endParaRPr lang="ru-RU" dirty="0"/>
          </a:p>
          <a:p>
            <a:pPr marL="0" indent="0" algn="ctr">
              <a:buNone/>
            </a:pPr>
            <a:r>
              <a:rPr lang="ru-RU" dirty="0">
                <a:hlinkClick r:id="rId6" action="ppaction://hlinksldjump"/>
              </a:rPr>
              <a:t>ПЕРЕВЁРТЫШИ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847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202034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>
              <a:defRPr/>
            </a:pPr>
            <a:r>
              <a:rPr lang="ru-RU" sz="28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Из каждой строчки выберите лишь те буквы, которые не повторяются.</a:t>
            </a:r>
          </a:p>
          <a:p>
            <a:pPr marL="0" indent="0" algn="ctr">
              <a:buNone/>
              <a:defRPr/>
            </a:pPr>
            <a:r>
              <a:rPr lang="ru-RU" sz="28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 </a:t>
            </a:r>
            <a:r>
              <a:rPr lang="ru-RU" sz="28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АОБООУАДА </a:t>
            </a:r>
          </a:p>
          <a:p>
            <a:pPr marL="0" indent="0" algn="ctr">
              <a:buNone/>
              <a:defRPr/>
            </a:pPr>
            <a:r>
              <a:rPr lang="ru-RU" sz="28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ИПЬРТПЕИР                    </a:t>
            </a:r>
          </a:p>
          <a:p>
            <a:pPr marL="0" indent="0" algn="ctr">
              <a:buNone/>
              <a:defRPr/>
            </a:pPr>
            <a:r>
              <a:rPr lang="ru-RU" sz="28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ЭПВФЭСФПЕ</a:t>
            </a:r>
          </a:p>
          <a:p>
            <a:pPr marL="0" indent="0" algn="ctr">
              <a:buNone/>
              <a:defRPr/>
            </a:pPr>
            <a:r>
              <a:rPr lang="ru-RU" sz="28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ВЮЛГВДЛАЮ </a:t>
            </a:r>
          </a:p>
          <a:p>
            <a:pPr marL="0" indent="0" algn="ctr">
              <a:buNone/>
              <a:defRPr/>
            </a:pPr>
            <a:r>
              <a:rPr lang="ru-RU" sz="28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ЖЗСУУЧЖАЗ </a:t>
            </a:r>
          </a:p>
          <a:p>
            <a:pPr marL="0" indent="0" algn="ctr">
              <a:buNone/>
              <a:defRPr/>
            </a:pPr>
            <a:r>
              <a:rPr lang="ru-RU" sz="28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ОАСАОТАЛО</a:t>
            </a:r>
          </a:p>
          <a:p>
            <a:pPr marL="0" indent="0" algn="ctr">
              <a:buNone/>
              <a:defRPr/>
            </a:pPr>
            <a:r>
              <a:rPr lang="ru-RU" sz="28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ГЦИДВГЦЫД!</a:t>
            </a:r>
          </a:p>
          <a:p>
            <a:pPr marL="0" indent="0" algn="ctr">
              <a:buNone/>
              <a:defRPr/>
            </a:pPr>
            <a:r>
              <a:rPr lang="ru-RU" sz="28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 </a:t>
            </a:r>
            <a:endParaRPr lang="ru-RU" sz="28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429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ОРФОГРАФИЯ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10</a:t>
            </a:r>
          </a:p>
          <a:p>
            <a:pPr marL="0" indent="0">
              <a:buNone/>
            </a:pPr>
            <a:r>
              <a:rPr lang="ru-RU" sz="2800" b="1" dirty="0"/>
              <a:t>Отметьте слово, в котором пишется буква Е:</a:t>
            </a:r>
            <a:endParaRPr lang="ru-RU" sz="2800" dirty="0"/>
          </a:p>
          <a:p>
            <a:pPr marL="0" indent="0">
              <a:buNone/>
            </a:pPr>
            <a:r>
              <a:rPr lang="ru-RU" sz="2800" dirty="0"/>
              <a:t>А) стел..</a:t>
            </a:r>
            <a:r>
              <a:rPr lang="ru-RU" sz="2800" dirty="0" err="1"/>
              <a:t>тся</a:t>
            </a:r>
            <a:r>
              <a:rPr lang="ru-RU" sz="2800" dirty="0"/>
              <a:t> по земле;    </a:t>
            </a:r>
          </a:p>
          <a:p>
            <a:pPr marL="0" indent="0">
              <a:buNone/>
            </a:pPr>
            <a:r>
              <a:rPr lang="ru-RU" sz="2800" dirty="0"/>
              <a:t>В) побывать в </a:t>
            </a:r>
            <a:r>
              <a:rPr lang="ru-RU" sz="2800" dirty="0" err="1"/>
              <a:t>Англи</a:t>
            </a:r>
            <a:r>
              <a:rPr lang="ru-RU" sz="2800" dirty="0"/>
              <a:t>..;    </a:t>
            </a:r>
          </a:p>
          <a:p>
            <a:pPr marL="0" indent="0">
              <a:buNone/>
            </a:pPr>
            <a:r>
              <a:rPr lang="ru-RU" sz="2800" dirty="0"/>
              <a:t>С) находиться в  </a:t>
            </a:r>
            <a:r>
              <a:rPr lang="ru-RU" sz="2800" dirty="0" err="1"/>
              <a:t>смятени</a:t>
            </a:r>
            <a:r>
              <a:rPr lang="ru-RU" sz="2800" dirty="0"/>
              <a:t>…;     </a:t>
            </a:r>
          </a:p>
          <a:p>
            <a:pPr marL="0" indent="0">
              <a:buNone/>
            </a:pPr>
            <a:r>
              <a:rPr lang="ru-RU" sz="2800" dirty="0"/>
              <a:t>D) </a:t>
            </a:r>
            <a:r>
              <a:rPr lang="ru-RU" sz="2800" dirty="0" err="1"/>
              <a:t>дыш</a:t>
            </a:r>
            <a:r>
              <a:rPr lang="ru-RU" sz="2800" dirty="0"/>
              <a:t>..</a:t>
            </a:r>
            <a:r>
              <a:rPr lang="ru-RU" sz="2800" dirty="0" err="1"/>
              <a:t>тся</a:t>
            </a:r>
            <a:r>
              <a:rPr lang="ru-RU" sz="2800" dirty="0"/>
              <a:t> легко.</a:t>
            </a: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ru-RU" sz="2800" dirty="0"/>
              <a:t>А 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740352" y="6237312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73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ОРФОГРАФИЯ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20</a:t>
            </a:r>
            <a:endParaRPr lang="en-US" dirty="0"/>
          </a:p>
          <a:p>
            <a:pPr marL="0" indent="0">
              <a:buNone/>
            </a:pPr>
            <a:r>
              <a:rPr lang="ru-RU" sz="2800" b="1" dirty="0"/>
              <a:t>Отметьте слово, в котором НЕ ПИШЕТСЯ удвоенная согласная:</a:t>
            </a:r>
            <a:endParaRPr lang="ru-RU" sz="2800" dirty="0"/>
          </a:p>
          <a:p>
            <a:pPr marL="0" indent="0">
              <a:buNone/>
            </a:pPr>
            <a:r>
              <a:rPr lang="ru-RU" sz="2800" dirty="0"/>
              <a:t>А) иску(</a:t>
            </a:r>
            <a:r>
              <a:rPr lang="ru-RU" sz="2800" dirty="0" err="1"/>
              <a:t>с,сс</a:t>
            </a:r>
            <a:r>
              <a:rPr lang="ru-RU" sz="2800" dirty="0"/>
              <a:t>)</a:t>
            </a:r>
            <a:r>
              <a:rPr lang="ru-RU" sz="2800" dirty="0" err="1"/>
              <a:t>ные</a:t>
            </a:r>
            <a:r>
              <a:rPr lang="ru-RU" sz="2800" dirty="0"/>
              <a:t> мастера;                                      </a:t>
            </a:r>
          </a:p>
          <a:p>
            <a:pPr marL="0" indent="0">
              <a:buNone/>
            </a:pPr>
            <a:r>
              <a:rPr lang="ru-RU" sz="2800" dirty="0"/>
              <a:t>В) и(</a:t>
            </a:r>
            <a:r>
              <a:rPr lang="ru-RU" sz="2800" dirty="0" err="1"/>
              <a:t>л,лл</a:t>
            </a:r>
            <a:r>
              <a:rPr lang="ru-RU" sz="2800" dirty="0"/>
              <a:t>)</a:t>
            </a:r>
            <a:r>
              <a:rPr lang="ru-RU" sz="2800" dirty="0" err="1"/>
              <a:t>юминация</a:t>
            </a:r>
            <a:r>
              <a:rPr lang="ru-RU" sz="2800" dirty="0"/>
              <a:t> на улице;</a:t>
            </a:r>
          </a:p>
          <a:p>
            <a:pPr marL="0" indent="0">
              <a:buNone/>
            </a:pPr>
            <a:r>
              <a:rPr lang="ru-RU" sz="2800" dirty="0"/>
              <a:t>С) низкий </a:t>
            </a:r>
            <a:r>
              <a:rPr lang="ru-RU" sz="2800" dirty="0" err="1"/>
              <a:t>инте</a:t>
            </a:r>
            <a:r>
              <a:rPr lang="ru-RU" sz="2800" dirty="0"/>
              <a:t>(л, </a:t>
            </a:r>
            <a:r>
              <a:rPr lang="ru-RU" sz="2800" dirty="0" err="1"/>
              <a:t>лл</a:t>
            </a:r>
            <a:r>
              <a:rPr lang="ru-RU" sz="2800" dirty="0"/>
              <a:t>)</a:t>
            </a:r>
            <a:r>
              <a:rPr lang="ru-RU" sz="2800" dirty="0" err="1"/>
              <a:t>ект</a:t>
            </a:r>
            <a:r>
              <a:rPr lang="ru-RU" sz="2800" dirty="0"/>
              <a:t>;                                       </a:t>
            </a:r>
          </a:p>
          <a:p>
            <a:pPr marL="0" indent="0">
              <a:buNone/>
            </a:pPr>
            <a:r>
              <a:rPr lang="ru-RU" sz="2800" dirty="0"/>
              <a:t>D) ко(</a:t>
            </a:r>
            <a:r>
              <a:rPr lang="ru-RU" sz="2800" dirty="0" err="1"/>
              <a:t>л,лл</a:t>
            </a:r>
            <a:r>
              <a:rPr lang="ru-RU" sz="2800" dirty="0"/>
              <a:t>)</a:t>
            </a:r>
            <a:r>
              <a:rPr lang="ru-RU" sz="2800" dirty="0" err="1"/>
              <a:t>ективный</a:t>
            </a:r>
            <a:r>
              <a:rPr lang="ru-RU" sz="2800" dirty="0"/>
              <a:t> труд материал.</a:t>
            </a: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ru-RU" sz="2800" dirty="0"/>
              <a:t>А </a:t>
            </a:r>
          </a:p>
          <a:p>
            <a:pPr marL="0" indent="0">
              <a:buNone/>
            </a:pPr>
            <a:endParaRPr lang="ru-RU" sz="2800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668344" y="6237312"/>
            <a:ext cx="521208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56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oldNigh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GoldNight</Template>
  <TotalTime>616</TotalTime>
  <Words>1924</Words>
  <Application>Microsoft Office PowerPoint</Application>
  <PresentationFormat>Экран (4:3)</PresentationFormat>
  <Paragraphs>766</Paragraphs>
  <Slides>54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5" baseType="lpstr">
      <vt:lpstr>GoldNight</vt:lpstr>
      <vt:lpstr>СВОЯ ИГРА  по русскому языку</vt:lpstr>
      <vt:lpstr>I ТУР</vt:lpstr>
      <vt:lpstr>Презентация PowerPoint</vt:lpstr>
      <vt:lpstr>II ТУР</vt:lpstr>
      <vt:lpstr>Презентация PowerPoint</vt:lpstr>
      <vt:lpstr>ФИНАЛ</vt:lpstr>
      <vt:lpstr>Презентация PowerPoint</vt:lpstr>
      <vt:lpstr>ОРФОГРАФИЯ</vt:lpstr>
      <vt:lpstr>ОРФОГРАФИЯ</vt:lpstr>
      <vt:lpstr>ОРФОГРАФИЯ</vt:lpstr>
      <vt:lpstr>ОРФОГРАФИЯ</vt:lpstr>
      <vt:lpstr>ОРФОГРАФИЯ</vt:lpstr>
      <vt:lpstr>ФРАЗЕОЛОГИЯ</vt:lpstr>
      <vt:lpstr>ФРАЗЕОЛОГИЯ</vt:lpstr>
      <vt:lpstr>ФРАЗЕОЛОГИЯ</vt:lpstr>
      <vt:lpstr>ФРАЗЕОЛОГИЯ</vt:lpstr>
      <vt:lpstr>ФРАЗЕОЛОГИЯ</vt:lpstr>
      <vt:lpstr>СИНТАКСИС</vt:lpstr>
      <vt:lpstr>СИНТАКСИС</vt:lpstr>
      <vt:lpstr>СИНТАКСИС</vt:lpstr>
      <vt:lpstr>СИНТАКСИС</vt:lpstr>
      <vt:lpstr>СИНТАКСИС</vt:lpstr>
      <vt:lpstr>ПУНКТУАЦИЯ</vt:lpstr>
      <vt:lpstr>ПУНКТУАЦИЯ</vt:lpstr>
      <vt:lpstr>ПУНКТУАЦИЯ</vt:lpstr>
      <vt:lpstr>ПУНКТУАЦИЯ</vt:lpstr>
      <vt:lpstr>ПУНКТУАЦИЯ</vt:lpstr>
      <vt:lpstr>РЕБУСЫ</vt:lpstr>
      <vt:lpstr>РЕБУСЫ</vt:lpstr>
      <vt:lpstr>РЕБУСЫ</vt:lpstr>
      <vt:lpstr>РЕБУСЫ</vt:lpstr>
      <vt:lpstr>РЕБУСЫ</vt:lpstr>
      <vt:lpstr>ШАРАДЫ</vt:lpstr>
      <vt:lpstr>ШАРАДЫ</vt:lpstr>
      <vt:lpstr>ШАРАДЫ</vt:lpstr>
      <vt:lpstr>ШАРАДЫ</vt:lpstr>
      <vt:lpstr>ШАРАДЫ</vt:lpstr>
      <vt:lpstr>О чем говорят пословицы</vt:lpstr>
      <vt:lpstr>О чем говорят пословицы</vt:lpstr>
      <vt:lpstr>О чем говорят пословицы</vt:lpstr>
      <vt:lpstr>О чем говорят пословицы</vt:lpstr>
      <vt:lpstr>О чем говорят пословицы</vt:lpstr>
      <vt:lpstr>ПЕРЕВОДЧИК</vt:lpstr>
      <vt:lpstr>ПЕРЕВОДЧИК</vt:lpstr>
      <vt:lpstr>ПЕРЕВОДЧИК</vt:lpstr>
      <vt:lpstr>ПЕРЕВОДЧИК</vt:lpstr>
      <vt:lpstr>ПЕРЕВОДЧИК</vt:lpstr>
      <vt:lpstr>ВСЯКАЯ ВСЯЧИНА</vt:lpstr>
      <vt:lpstr>ЗНАЕТЕ ЛИ ВЫ</vt:lpstr>
      <vt:lpstr>ВОЛШЕБНАЯ БУКВА</vt:lpstr>
      <vt:lpstr>ПОСЛОВИЦА</vt:lpstr>
      <vt:lpstr>ПЕРЕВЁРТЫШИ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СВОЯ ИГРА </dc:title>
  <dc:creator>admin</dc:creator>
  <cp:lastModifiedBy>lsunzuli@gmail.com</cp:lastModifiedBy>
  <cp:revision>55</cp:revision>
  <dcterms:created xsi:type="dcterms:W3CDTF">2014-07-02T13:39:20Z</dcterms:created>
  <dcterms:modified xsi:type="dcterms:W3CDTF">2022-05-04T01:07:57Z</dcterms:modified>
</cp:coreProperties>
</file>