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85" r:id="rId2"/>
    <p:sldId id="272" r:id="rId3"/>
    <p:sldId id="275" r:id="rId4"/>
    <p:sldId id="270" r:id="rId5"/>
    <p:sldId id="271" r:id="rId6"/>
    <p:sldId id="274" r:id="rId7"/>
    <p:sldId id="276" r:id="rId8"/>
    <p:sldId id="277" r:id="rId9"/>
    <p:sldId id="278" r:id="rId10"/>
    <p:sldId id="279" r:id="rId11"/>
    <p:sldId id="280" r:id="rId12"/>
    <p:sldId id="268" r:id="rId13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92D14"/>
    <a:srgbClr val="35759D"/>
    <a:srgbClr val="ECE5DB"/>
    <a:srgbClr val="333333"/>
    <a:srgbClr val="35B19D"/>
    <a:srgbClr val="0000CC"/>
    <a:srgbClr val="9C6834"/>
    <a:srgbClr val="D5D5D5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82" autoAdjust="0"/>
    <p:restoredTop sz="95596" autoAdjust="0"/>
  </p:normalViewPr>
  <p:slideViewPr>
    <p:cSldViewPr>
      <p:cViewPr>
        <p:scale>
          <a:sx n="81" d="100"/>
          <a:sy n="81" d="100"/>
        </p:scale>
        <p:origin x="-10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777D284-BB7B-4483-B557-4FCA16D121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9194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1260475" y="792163"/>
            <a:ext cx="5040313" cy="40290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5pPr>
            <a:lvl6pPr marL="25146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6pPr>
            <a:lvl7pPr marL="29718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7pPr>
            <a:lvl8pPr marL="34290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8pPr>
            <a:lvl9pPr marL="38862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9pPr>
          </a:lstStyle>
          <a:p>
            <a:pPr eaLnBrk="1"/>
            <a:endParaRPr lang="ru-RU" altLang="ru-RU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/>
          </p:nvPr>
        </p:nvSpPr>
        <p:spPr>
          <a:xfrm>
            <a:off x="1138238" y="5407025"/>
            <a:ext cx="5072062" cy="43576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13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F0853C-40C9-46FF-AC04-3B30701B957B}" type="slidenum">
              <a:rPr lang="en-US"/>
              <a:pPr/>
              <a:t>12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598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53340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867400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marL="0" indent="0" algn="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  <a:endParaRPr lang="en-US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845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00800" y="1417638"/>
            <a:ext cx="1828800" cy="52117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1417638"/>
            <a:ext cx="5334000" cy="52117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536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81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803308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144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850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8678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819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32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174616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16482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17638"/>
            <a:ext cx="7315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438400"/>
            <a:ext cx="73152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2924944"/>
            <a:ext cx="8251825" cy="2913881"/>
          </a:xfrm>
        </p:spPr>
        <p:txBody>
          <a:bodyPr rtlCol="0">
            <a:normAutofit/>
          </a:bodyPr>
          <a:lstStyle/>
          <a:p>
            <a:pPr marL="0" algn="ctr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200" b="1" dirty="0" smtClean="0">
                <a:latin typeface="Trebuchet MS" panose="020B0603020202020204" pitchFamily="34" charset="0"/>
                <a:cs typeface="Times New Roman" pitchFamily="18" charset="0"/>
              </a:rPr>
              <a:t> Профилактика </a:t>
            </a:r>
            <a:r>
              <a:rPr lang="ru-RU" sz="3200" b="1" dirty="0" smtClean="0">
                <a:latin typeface="Trebuchet MS" panose="020B0603020202020204" pitchFamily="34" charset="0"/>
                <a:cs typeface="Times New Roman" pitchFamily="18" charset="0"/>
              </a:rPr>
              <a:t>экстремизма и терроризма</a:t>
            </a:r>
          </a:p>
          <a:p>
            <a:pPr algn="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8244" name="Прямоугольник 1"/>
          <p:cNvSpPr>
            <a:spLocks noChangeArrowheads="1"/>
          </p:cNvSpPr>
          <p:nvPr/>
        </p:nvSpPr>
        <p:spPr bwMode="auto">
          <a:xfrm>
            <a:off x="611188" y="1600200"/>
            <a:ext cx="8353425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449263" eaLnBrk="0" hangingPunct="0"/>
            <a:r>
              <a:rPr lang="ru-RU" alt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НАУКИ И ВЫСШЕГО ОБРАЗОВАНИЯ РОССИЙСКОЙ ФЕДЕРАЦИИ</a:t>
            </a:r>
            <a:endParaRPr lang="ru-RU" altLang="ru-RU" sz="1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449263" eaLnBrk="0" hangingPunct="0"/>
            <a:r>
              <a:rPr lang="ru-RU" alt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ФГБОУ ВО</a:t>
            </a:r>
          </a:p>
          <a:p>
            <a:pPr defTabSz="449263" eaLnBrk="0" hangingPunct="0"/>
            <a:r>
              <a:rPr lang="ru-RU" alt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«ИРКУТСКИЙ ГОСУДАРСТВЕННЫЙ  УНИВЕРСИТЕТ»</a:t>
            </a:r>
          </a:p>
          <a:p>
            <a:pPr defTabSz="449263" eaLnBrk="0" hangingPunct="0"/>
            <a:r>
              <a:rPr lang="ru-RU" alt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институт</a:t>
            </a:r>
            <a:endParaRPr lang="ru-RU" altLang="ru-RU" sz="18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 descr="http://pi.isu.ru/images/isu_logo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06946"/>
            <a:ext cx="904875" cy="8618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502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7544" y="642991"/>
            <a:ext cx="8208911" cy="801021"/>
          </a:xfrm>
          <a:prstGeom prst="rect">
            <a:avLst/>
          </a:prstGeom>
        </p:spPr>
        <p:txBody>
          <a:bodyPr vert="horz" wrap="square" lIns="0" tIns="56674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9525" marR="3810" algn="ctr">
              <a:lnSpc>
                <a:spcPts val="2909"/>
              </a:lnSpc>
              <a:spcBef>
                <a:spcPts val="446"/>
              </a:spcBef>
            </a:pPr>
            <a:r>
              <a:rPr sz="2800" spc="-101" dirty="0">
                <a:solidFill>
                  <a:schemeClr val="bg1"/>
                </a:solidFill>
              </a:rPr>
              <a:t>Условия </a:t>
            </a:r>
            <a:r>
              <a:rPr sz="2800" spc="45" dirty="0">
                <a:solidFill>
                  <a:schemeClr val="bg1"/>
                </a:solidFill>
              </a:rPr>
              <a:t>эффективной </a:t>
            </a:r>
            <a:r>
              <a:rPr sz="2800" spc="-53" dirty="0">
                <a:solidFill>
                  <a:schemeClr val="bg1"/>
                </a:solidFill>
              </a:rPr>
              <a:t>профилактики </a:t>
            </a:r>
            <a:r>
              <a:rPr sz="2800" spc="-49" dirty="0">
                <a:solidFill>
                  <a:schemeClr val="bg1"/>
                </a:solidFill>
              </a:rPr>
              <a:t> </a:t>
            </a:r>
            <a:r>
              <a:rPr sz="2800" spc="26" dirty="0">
                <a:solidFill>
                  <a:schemeClr val="bg1"/>
                </a:solidFill>
              </a:rPr>
              <a:t>экстремизма</a:t>
            </a:r>
            <a:r>
              <a:rPr sz="2800" spc="-38" dirty="0">
                <a:solidFill>
                  <a:schemeClr val="bg1"/>
                </a:solidFill>
              </a:rPr>
              <a:t> </a:t>
            </a:r>
            <a:r>
              <a:rPr sz="2800" spc="-233" dirty="0">
                <a:solidFill>
                  <a:schemeClr val="bg1"/>
                </a:solidFill>
              </a:rPr>
              <a:t>в</a:t>
            </a:r>
            <a:r>
              <a:rPr sz="2800" spc="-45" dirty="0">
                <a:solidFill>
                  <a:schemeClr val="bg1"/>
                </a:solidFill>
              </a:rPr>
              <a:t> </a:t>
            </a:r>
            <a:r>
              <a:rPr sz="2800" spc="-49" dirty="0">
                <a:solidFill>
                  <a:schemeClr val="bg1"/>
                </a:solidFill>
              </a:rPr>
              <a:t>образо</a:t>
            </a:r>
            <a:r>
              <a:rPr sz="2800" spc="-41" dirty="0">
                <a:solidFill>
                  <a:schemeClr val="bg1"/>
                </a:solidFill>
              </a:rPr>
              <a:t>в</a:t>
            </a:r>
            <a:r>
              <a:rPr sz="2800" spc="-53" dirty="0">
                <a:solidFill>
                  <a:schemeClr val="bg1"/>
                </a:solidFill>
              </a:rPr>
              <a:t>ательной</a:t>
            </a:r>
            <a:r>
              <a:rPr sz="2800" spc="-49" dirty="0">
                <a:solidFill>
                  <a:schemeClr val="bg1"/>
                </a:solidFill>
              </a:rPr>
              <a:t> </a:t>
            </a:r>
            <a:r>
              <a:rPr sz="2800" spc="116" dirty="0">
                <a:solidFill>
                  <a:schemeClr val="bg1"/>
                </a:solidFill>
              </a:rPr>
              <a:t>среде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5781" y="2348880"/>
            <a:ext cx="8052435" cy="3695723"/>
          </a:xfrm>
          <a:prstGeom prst="rect">
            <a:avLst/>
          </a:prstGeom>
        </p:spPr>
        <p:txBody>
          <a:bodyPr vert="horz" wrap="square" lIns="0" tIns="40481" rIns="0" bIns="0" rtlCol="0">
            <a:spAutoFit/>
          </a:bodyPr>
          <a:lstStyle/>
          <a:p>
            <a:pPr marL="9525" marR="4286" algn="r">
              <a:lnSpc>
                <a:spcPts val="1943"/>
              </a:lnSpc>
              <a:spcBef>
                <a:spcPts val="319"/>
              </a:spcBef>
              <a:buFont typeface="Microsoft Sans Serif"/>
              <a:buChar char="•"/>
              <a:tabLst>
                <a:tab pos="181451" algn="l"/>
              </a:tabLst>
            </a:pPr>
            <a:r>
              <a:rPr sz="2000" spc="-30" dirty="0">
                <a:solidFill>
                  <a:srgbClr val="2D481E"/>
                </a:solidFill>
                <a:latin typeface="Times New Roman"/>
                <a:cs typeface="Times New Roman"/>
              </a:rPr>
              <a:t>организация</a:t>
            </a:r>
            <a:r>
              <a:rPr sz="2000" spc="6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26" dirty="0">
                <a:solidFill>
                  <a:srgbClr val="FF0000"/>
                </a:solidFill>
                <a:latin typeface="Times New Roman"/>
                <a:cs typeface="Times New Roman"/>
              </a:rPr>
              <a:t>системной</a:t>
            </a:r>
            <a:r>
              <a:rPr sz="2000" spc="68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26" dirty="0">
                <a:solidFill>
                  <a:srgbClr val="FF0000"/>
                </a:solidFill>
                <a:latin typeface="Times New Roman"/>
                <a:cs typeface="Times New Roman"/>
              </a:rPr>
              <a:t>просветительской</a:t>
            </a:r>
            <a:r>
              <a:rPr sz="2000" spc="83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34" dirty="0">
                <a:solidFill>
                  <a:srgbClr val="FF0000"/>
                </a:solidFill>
                <a:latin typeface="Times New Roman"/>
                <a:cs typeface="Times New Roman"/>
              </a:rPr>
              <a:t>работы</a:t>
            </a:r>
            <a:r>
              <a:rPr sz="2000" spc="68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83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2000" spc="7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23" dirty="0">
                <a:solidFill>
                  <a:srgbClr val="FF0000"/>
                </a:solidFill>
                <a:latin typeface="Times New Roman"/>
                <a:cs typeface="Times New Roman"/>
              </a:rPr>
              <a:t>образовательной</a:t>
            </a:r>
            <a:r>
              <a:rPr sz="2000" spc="83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19" dirty="0">
                <a:solidFill>
                  <a:srgbClr val="FF0000"/>
                </a:solidFill>
                <a:latin typeface="Times New Roman"/>
                <a:cs typeface="Times New Roman"/>
              </a:rPr>
              <a:t>организации </a:t>
            </a:r>
            <a:r>
              <a:rPr sz="2000" spc="-43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19" dirty="0">
                <a:solidFill>
                  <a:srgbClr val="FF0000"/>
                </a:solidFill>
                <a:latin typeface="Times New Roman"/>
                <a:cs typeface="Times New Roman"/>
              </a:rPr>
              <a:t>со</a:t>
            </a:r>
            <a:r>
              <a:rPr sz="2000" spc="-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53" dirty="0">
                <a:solidFill>
                  <a:srgbClr val="FF0000"/>
                </a:solidFill>
                <a:latin typeface="Times New Roman"/>
                <a:cs typeface="Times New Roman"/>
              </a:rPr>
              <a:t>всеми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49" dirty="0">
                <a:solidFill>
                  <a:srgbClr val="FF0000"/>
                </a:solidFill>
                <a:latin typeface="Times New Roman"/>
                <a:cs typeface="Times New Roman"/>
              </a:rPr>
              <a:t>участниками</a:t>
            </a:r>
            <a:r>
              <a:rPr sz="20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26" dirty="0">
                <a:solidFill>
                  <a:srgbClr val="FF0000"/>
                </a:solidFill>
                <a:latin typeface="Times New Roman"/>
                <a:cs typeface="Times New Roman"/>
              </a:rPr>
              <a:t>образовательного</a:t>
            </a:r>
            <a:r>
              <a:rPr sz="2000" spc="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30" dirty="0">
                <a:solidFill>
                  <a:srgbClr val="FF0000"/>
                </a:solidFill>
                <a:latin typeface="Times New Roman"/>
                <a:cs typeface="Times New Roman"/>
              </a:rPr>
              <a:t>процесса</a:t>
            </a:r>
            <a:r>
              <a:rPr sz="2000" spc="-30" dirty="0">
                <a:solidFill>
                  <a:srgbClr val="2D481E"/>
                </a:solidFill>
                <a:latin typeface="Times New Roman"/>
                <a:cs typeface="Times New Roman"/>
              </a:rPr>
              <a:t>;</a:t>
            </a:r>
            <a:endParaRPr sz="2000" dirty="0">
              <a:latin typeface="Times New Roman"/>
              <a:cs typeface="Times New Roman"/>
            </a:endParaRPr>
          </a:p>
          <a:p>
            <a:pPr marL="9525" marR="6191" algn="r">
              <a:lnSpc>
                <a:spcPts val="1943"/>
              </a:lnSpc>
              <a:spcBef>
                <a:spcPts val="8"/>
              </a:spcBef>
              <a:buFont typeface="Microsoft Sans Serif"/>
              <a:buChar char="•"/>
              <a:tabLst>
                <a:tab pos="181451" algn="l"/>
              </a:tabLst>
            </a:pPr>
            <a:r>
              <a:rPr sz="2000" spc="-26" dirty="0">
                <a:solidFill>
                  <a:srgbClr val="2D481E"/>
                </a:solidFill>
                <a:latin typeface="Times New Roman"/>
                <a:cs typeface="Times New Roman"/>
              </a:rPr>
              <a:t>сочетание</a:t>
            </a:r>
            <a:r>
              <a:rPr sz="2000" spc="16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45" dirty="0">
                <a:solidFill>
                  <a:srgbClr val="FF0000"/>
                </a:solidFill>
                <a:latin typeface="Times New Roman"/>
                <a:cs typeface="Times New Roman"/>
              </a:rPr>
              <a:t>индивидуальных</a:t>
            </a:r>
            <a:r>
              <a:rPr sz="2000" spc="1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41" dirty="0">
                <a:solidFill>
                  <a:srgbClr val="FF0000"/>
                </a:solidFill>
                <a:latin typeface="Times New Roman"/>
                <a:cs typeface="Times New Roman"/>
              </a:rPr>
              <a:t>форм</a:t>
            </a:r>
            <a:r>
              <a:rPr sz="2000" spc="153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34" dirty="0">
                <a:solidFill>
                  <a:srgbClr val="FF0000"/>
                </a:solidFill>
                <a:latin typeface="Times New Roman"/>
                <a:cs typeface="Times New Roman"/>
              </a:rPr>
              <a:t>работы</a:t>
            </a:r>
            <a:r>
              <a:rPr sz="2000" spc="172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11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2000" spc="176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38" dirty="0">
                <a:solidFill>
                  <a:srgbClr val="FF0000"/>
                </a:solidFill>
                <a:latin typeface="Times New Roman"/>
                <a:cs typeface="Times New Roman"/>
              </a:rPr>
              <a:t>комплексного</a:t>
            </a:r>
            <a:r>
              <a:rPr sz="2000" spc="172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38" dirty="0">
                <a:solidFill>
                  <a:srgbClr val="FF0000"/>
                </a:solidFill>
                <a:latin typeface="Times New Roman"/>
                <a:cs typeface="Times New Roman"/>
              </a:rPr>
              <a:t>подхода</a:t>
            </a:r>
            <a:r>
              <a:rPr sz="2000" spc="16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98" dirty="0">
                <a:solidFill>
                  <a:srgbClr val="2D481E"/>
                </a:solidFill>
                <a:latin typeface="Times New Roman"/>
                <a:cs typeface="Times New Roman"/>
              </a:rPr>
              <a:t>к</a:t>
            </a:r>
            <a:r>
              <a:rPr sz="2000" spc="16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15" dirty="0">
                <a:solidFill>
                  <a:srgbClr val="2D481E"/>
                </a:solidFill>
                <a:latin typeface="Times New Roman"/>
                <a:cs typeface="Times New Roman"/>
              </a:rPr>
              <a:t>проведению </a:t>
            </a:r>
            <a:r>
              <a:rPr sz="2000" spc="-43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38" dirty="0">
                <a:solidFill>
                  <a:srgbClr val="2D481E"/>
                </a:solidFill>
                <a:latin typeface="Times New Roman"/>
                <a:cs typeface="Times New Roman"/>
              </a:rPr>
              <a:t>воспитательных</a:t>
            </a:r>
            <a:r>
              <a:rPr sz="2000" spc="-2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11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2000" spc="-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15" dirty="0">
                <a:solidFill>
                  <a:srgbClr val="2D481E"/>
                </a:solidFill>
                <a:latin typeface="Times New Roman"/>
                <a:cs typeface="Times New Roman"/>
              </a:rPr>
              <a:t>профилактических</a:t>
            </a:r>
            <a:r>
              <a:rPr sz="2000" spc="-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56" dirty="0">
                <a:solidFill>
                  <a:srgbClr val="2D481E"/>
                </a:solidFill>
                <a:latin typeface="Times New Roman"/>
                <a:cs typeface="Times New Roman"/>
              </a:rPr>
              <a:t>мер;</a:t>
            </a:r>
            <a:endParaRPr sz="2000" dirty="0">
              <a:latin typeface="Times New Roman"/>
              <a:cs typeface="Times New Roman"/>
            </a:endParaRPr>
          </a:p>
          <a:p>
            <a:pPr marL="9525" marR="5239" algn="r">
              <a:lnSpc>
                <a:spcPts val="1943"/>
              </a:lnSpc>
              <a:buFont typeface="Microsoft Sans Serif"/>
              <a:buChar char="•"/>
              <a:tabLst>
                <a:tab pos="181451" algn="l"/>
                <a:tab pos="1805464" algn="l"/>
                <a:tab pos="2848928" algn="l"/>
                <a:tab pos="4859655" algn="l"/>
                <a:tab pos="6346031" algn="l"/>
                <a:tab pos="6822758" algn="l"/>
              </a:tabLst>
            </a:pPr>
            <a:r>
              <a:rPr sz="2000" spc="-19" dirty="0">
                <a:solidFill>
                  <a:srgbClr val="B92D14"/>
                </a:solidFill>
                <a:latin typeface="Times New Roman"/>
                <a:cs typeface="Times New Roman"/>
              </a:rPr>
              <a:t>непрерывн</a:t>
            </a:r>
            <a:r>
              <a:rPr sz="2000" spc="-30" dirty="0">
                <a:solidFill>
                  <a:srgbClr val="B92D14"/>
                </a:solidFill>
                <a:latin typeface="Times New Roman"/>
                <a:cs typeface="Times New Roman"/>
              </a:rPr>
              <a:t>о</a:t>
            </a:r>
            <a:r>
              <a:rPr sz="2000" spc="-49" dirty="0">
                <a:solidFill>
                  <a:srgbClr val="B92D14"/>
                </a:solidFill>
                <a:latin typeface="Times New Roman"/>
                <a:cs typeface="Times New Roman"/>
              </a:rPr>
              <a:t>с</a:t>
            </a:r>
            <a:r>
              <a:rPr sz="2000" spc="-56" dirty="0">
                <a:solidFill>
                  <a:srgbClr val="B92D14"/>
                </a:solidFill>
                <a:latin typeface="Times New Roman"/>
                <a:cs typeface="Times New Roman"/>
              </a:rPr>
              <a:t>т</a:t>
            </a:r>
            <a:r>
              <a:rPr sz="2000" spc="-41" dirty="0">
                <a:solidFill>
                  <a:srgbClr val="B92D14"/>
                </a:solidFill>
                <a:latin typeface="Times New Roman"/>
                <a:cs typeface="Times New Roman"/>
              </a:rPr>
              <a:t>ь</a:t>
            </a:r>
            <a:r>
              <a:rPr sz="2000" dirty="0">
                <a:solidFill>
                  <a:srgbClr val="B92D14"/>
                </a:solidFill>
                <a:latin typeface="Times New Roman"/>
                <a:cs typeface="Times New Roman"/>
              </a:rPr>
              <a:t>	</a:t>
            </a:r>
            <a:r>
              <a:rPr sz="2000" spc="15" dirty="0">
                <a:solidFill>
                  <a:srgbClr val="B92D14"/>
                </a:solidFill>
                <a:latin typeface="Times New Roman"/>
                <a:cs typeface="Times New Roman"/>
              </a:rPr>
              <a:t>про</a:t>
            </a:r>
            <a:r>
              <a:rPr sz="2000" spc="19" dirty="0">
                <a:solidFill>
                  <a:srgbClr val="B92D14"/>
                </a:solidFill>
                <a:latin typeface="Times New Roman"/>
                <a:cs typeface="Times New Roman"/>
              </a:rPr>
              <a:t>ц</a:t>
            </a:r>
            <a:r>
              <a:rPr sz="2000" spc="-53" dirty="0">
                <a:solidFill>
                  <a:srgbClr val="B92D14"/>
                </a:solidFill>
                <a:latin typeface="Times New Roman"/>
                <a:cs typeface="Times New Roman"/>
              </a:rPr>
              <a:t>е</a:t>
            </a:r>
            <a:r>
              <a:rPr sz="2000" spc="-60" dirty="0">
                <a:solidFill>
                  <a:srgbClr val="B92D14"/>
                </a:solidFill>
                <a:latin typeface="Times New Roman"/>
                <a:cs typeface="Times New Roman"/>
              </a:rPr>
              <a:t>сса</a:t>
            </a:r>
            <a:r>
              <a:rPr sz="2000" dirty="0">
                <a:solidFill>
                  <a:srgbClr val="2D481E"/>
                </a:solidFill>
                <a:latin typeface="Times New Roman"/>
                <a:cs typeface="Times New Roman"/>
              </a:rPr>
              <a:t>	</a:t>
            </a:r>
            <a:r>
              <a:rPr sz="2000" spc="64" dirty="0">
                <a:solidFill>
                  <a:srgbClr val="2D481E"/>
                </a:solidFill>
                <a:latin typeface="Times New Roman"/>
                <a:cs typeface="Times New Roman"/>
              </a:rPr>
              <a:t>проф</a:t>
            </a:r>
            <a:r>
              <a:rPr sz="2000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2000" spc="4" dirty="0">
                <a:solidFill>
                  <a:srgbClr val="2D481E"/>
                </a:solidFill>
                <a:latin typeface="Times New Roman"/>
                <a:cs typeface="Times New Roman"/>
              </a:rPr>
              <a:t>л</a:t>
            </a:r>
            <a:r>
              <a:rPr sz="2000" spc="-45" dirty="0">
                <a:solidFill>
                  <a:srgbClr val="2D481E"/>
                </a:solidFill>
                <a:latin typeface="Times New Roman"/>
                <a:cs typeface="Times New Roman"/>
              </a:rPr>
              <a:t>актиче</a:t>
            </a:r>
            <a:r>
              <a:rPr sz="2000" spc="-49" dirty="0">
                <a:solidFill>
                  <a:srgbClr val="2D481E"/>
                </a:solidFill>
                <a:latin typeface="Times New Roman"/>
                <a:cs typeface="Times New Roman"/>
              </a:rPr>
              <a:t>с</a:t>
            </a:r>
            <a:r>
              <a:rPr sz="2000" spc="-23" dirty="0">
                <a:solidFill>
                  <a:srgbClr val="2D481E"/>
                </a:solidFill>
                <a:latin typeface="Times New Roman"/>
                <a:cs typeface="Times New Roman"/>
              </a:rPr>
              <a:t>кой</a:t>
            </a:r>
            <a:r>
              <a:rPr sz="2000" dirty="0">
                <a:solidFill>
                  <a:srgbClr val="2D481E"/>
                </a:solidFill>
                <a:latin typeface="Times New Roman"/>
                <a:cs typeface="Times New Roman"/>
              </a:rPr>
              <a:t>	</a:t>
            </a:r>
            <a:r>
              <a:rPr sz="2000" spc="-71" dirty="0">
                <a:solidFill>
                  <a:srgbClr val="2D481E"/>
                </a:solidFill>
                <a:latin typeface="Times New Roman"/>
                <a:cs typeface="Times New Roman"/>
              </a:rPr>
              <a:t>де</a:t>
            </a:r>
            <a:r>
              <a:rPr sz="2000" spc="-79" dirty="0">
                <a:solidFill>
                  <a:srgbClr val="2D481E"/>
                </a:solidFill>
                <a:latin typeface="Times New Roman"/>
                <a:cs typeface="Times New Roman"/>
              </a:rPr>
              <a:t>я</a:t>
            </a:r>
            <a:r>
              <a:rPr sz="2000" spc="-49" dirty="0">
                <a:solidFill>
                  <a:srgbClr val="2D481E"/>
                </a:solidFill>
                <a:latin typeface="Times New Roman"/>
                <a:cs typeface="Times New Roman"/>
              </a:rPr>
              <a:t>т</a:t>
            </a:r>
            <a:r>
              <a:rPr sz="2000" spc="-56" dirty="0">
                <a:solidFill>
                  <a:srgbClr val="2D481E"/>
                </a:solidFill>
                <a:latin typeface="Times New Roman"/>
                <a:cs typeface="Times New Roman"/>
              </a:rPr>
              <a:t>е</a:t>
            </a:r>
            <a:r>
              <a:rPr sz="2000" spc="-15" dirty="0">
                <a:solidFill>
                  <a:srgbClr val="2D481E"/>
                </a:solidFill>
                <a:latin typeface="Times New Roman"/>
                <a:cs typeface="Times New Roman"/>
              </a:rPr>
              <a:t>ль</a:t>
            </a:r>
            <a:r>
              <a:rPr sz="2000" spc="-8" dirty="0">
                <a:solidFill>
                  <a:srgbClr val="2D481E"/>
                </a:solidFill>
                <a:latin typeface="Times New Roman"/>
                <a:cs typeface="Times New Roman"/>
              </a:rPr>
              <a:t>н</a:t>
            </a:r>
            <a:r>
              <a:rPr sz="2000" spc="-34" dirty="0">
                <a:solidFill>
                  <a:srgbClr val="2D481E"/>
                </a:solidFill>
                <a:latin typeface="Times New Roman"/>
                <a:cs typeface="Times New Roman"/>
              </a:rPr>
              <a:t>ост</a:t>
            </a:r>
            <a:r>
              <a:rPr sz="2000" spc="-23" dirty="0">
                <a:solidFill>
                  <a:srgbClr val="2D481E"/>
                </a:solidFill>
                <a:latin typeface="Times New Roman"/>
                <a:cs typeface="Times New Roman"/>
              </a:rPr>
              <a:t>и,</a:t>
            </a:r>
            <a:r>
              <a:rPr sz="2000" dirty="0">
                <a:solidFill>
                  <a:srgbClr val="2D481E"/>
                </a:solidFill>
                <a:latin typeface="Times New Roman"/>
                <a:cs typeface="Times New Roman"/>
              </a:rPr>
              <a:t>	</a:t>
            </a:r>
            <a:r>
              <a:rPr sz="2000" spc="-79" dirty="0">
                <a:solidFill>
                  <a:srgbClr val="2D481E"/>
                </a:solidFill>
                <a:latin typeface="Times New Roman"/>
                <a:cs typeface="Times New Roman"/>
              </a:rPr>
              <a:t>ег</a:t>
            </a:r>
            <a:r>
              <a:rPr sz="2000" spc="15" dirty="0">
                <a:solidFill>
                  <a:srgbClr val="2D481E"/>
                </a:solidFill>
                <a:latin typeface="Times New Roman"/>
                <a:cs typeface="Times New Roman"/>
              </a:rPr>
              <a:t>о</a:t>
            </a:r>
            <a:r>
              <a:rPr sz="2000" dirty="0">
                <a:solidFill>
                  <a:srgbClr val="2D481E"/>
                </a:solidFill>
                <a:latin typeface="Times New Roman"/>
                <a:cs typeface="Times New Roman"/>
              </a:rPr>
              <a:t>	</a:t>
            </a:r>
            <a:r>
              <a:rPr sz="2000" spc="-19" dirty="0">
                <a:solidFill>
                  <a:srgbClr val="2D481E"/>
                </a:solidFill>
                <a:latin typeface="Times New Roman"/>
                <a:cs typeface="Times New Roman"/>
              </a:rPr>
              <a:t>с</a:t>
            </a:r>
            <a:r>
              <a:rPr sz="2000" spc="-15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2000" spc="-49" dirty="0">
                <a:solidFill>
                  <a:srgbClr val="2D481E"/>
                </a:solidFill>
                <a:latin typeface="Times New Roman"/>
                <a:cs typeface="Times New Roman"/>
              </a:rPr>
              <a:t>с</a:t>
            </a:r>
            <a:r>
              <a:rPr sz="2000" spc="-56" dirty="0">
                <a:solidFill>
                  <a:srgbClr val="2D481E"/>
                </a:solidFill>
                <a:latin typeface="Times New Roman"/>
                <a:cs typeface="Times New Roman"/>
              </a:rPr>
              <a:t>т</a:t>
            </a:r>
            <a:r>
              <a:rPr sz="2000" spc="-34" dirty="0">
                <a:solidFill>
                  <a:srgbClr val="2D481E"/>
                </a:solidFill>
                <a:latin typeface="Times New Roman"/>
                <a:cs typeface="Times New Roman"/>
              </a:rPr>
              <a:t>емность,  </a:t>
            </a:r>
            <a:r>
              <a:rPr sz="2000" spc="-41" dirty="0">
                <a:solidFill>
                  <a:srgbClr val="2D481E"/>
                </a:solidFill>
                <a:latin typeface="Times New Roman"/>
                <a:cs typeface="Times New Roman"/>
              </a:rPr>
              <a:t>комплексность;</a:t>
            </a:r>
            <a:endParaRPr sz="2000" dirty="0">
              <a:latin typeface="Times New Roman"/>
              <a:cs typeface="Times New Roman"/>
            </a:endParaRPr>
          </a:p>
          <a:p>
            <a:pPr marL="9525" marR="3810" algn="r">
              <a:lnSpc>
                <a:spcPts val="1943"/>
              </a:lnSpc>
              <a:spcBef>
                <a:spcPts val="8"/>
              </a:spcBef>
              <a:buFont typeface="Microsoft Sans Serif"/>
              <a:buChar char="•"/>
              <a:tabLst>
                <a:tab pos="181451" algn="l"/>
                <a:tab pos="1664494" algn="l"/>
                <a:tab pos="3482340" algn="l"/>
                <a:tab pos="4467701" algn="l"/>
                <a:tab pos="4873466" algn="l"/>
                <a:tab pos="6785134" algn="l"/>
              </a:tabLst>
            </a:pPr>
            <a:r>
              <a:rPr sz="2000" spc="11" dirty="0">
                <a:solidFill>
                  <a:srgbClr val="B92D14"/>
                </a:solidFill>
                <a:latin typeface="Times New Roman"/>
                <a:cs typeface="Times New Roman"/>
              </a:rPr>
              <a:t>о</a:t>
            </a:r>
            <a:r>
              <a:rPr sz="2000" spc="-26" dirty="0">
                <a:solidFill>
                  <a:srgbClr val="B92D14"/>
                </a:solidFill>
                <a:latin typeface="Times New Roman"/>
                <a:cs typeface="Times New Roman"/>
              </a:rPr>
              <a:t>рганизац</a:t>
            </a:r>
            <a:r>
              <a:rPr sz="2000" spc="-34" dirty="0">
                <a:solidFill>
                  <a:srgbClr val="B92D14"/>
                </a:solidFill>
                <a:latin typeface="Times New Roman"/>
                <a:cs typeface="Times New Roman"/>
              </a:rPr>
              <a:t>и</a:t>
            </a:r>
            <a:r>
              <a:rPr sz="2000" spc="-90" dirty="0">
                <a:solidFill>
                  <a:srgbClr val="B92D14"/>
                </a:solidFill>
                <a:latin typeface="Times New Roman"/>
                <a:cs typeface="Times New Roman"/>
              </a:rPr>
              <a:t>я</a:t>
            </a:r>
            <a:r>
              <a:rPr sz="2000" dirty="0">
                <a:solidFill>
                  <a:srgbClr val="B92D14"/>
                </a:solidFill>
                <a:latin typeface="Times New Roman"/>
                <a:cs typeface="Times New Roman"/>
              </a:rPr>
              <a:t>	</a:t>
            </a:r>
            <a:r>
              <a:rPr sz="2000" spc="-30" dirty="0">
                <a:solidFill>
                  <a:srgbClr val="B92D14"/>
                </a:solidFill>
                <a:latin typeface="Times New Roman"/>
                <a:cs typeface="Times New Roman"/>
              </a:rPr>
              <a:t>во</a:t>
            </a:r>
            <a:r>
              <a:rPr sz="2000" spc="-8" dirty="0">
                <a:solidFill>
                  <a:srgbClr val="B92D14"/>
                </a:solidFill>
                <a:latin typeface="Times New Roman"/>
                <a:cs typeface="Times New Roman"/>
              </a:rPr>
              <a:t>сп</a:t>
            </a:r>
            <a:r>
              <a:rPr sz="2000" spc="-4" dirty="0">
                <a:solidFill>
                  <a:srgbClr val="B92D14"/>
                </a:solidFill>
                <a:latin typeface="Times New Roman"/>
                <a:cs typeface="Times New Roman"/>
              </a:rPr>
              <a:t>и</a:t>
            </a:r>
            <a:r>
              <a:rPr sz="2000" spc="-56" dirty="0">
                <a:solidFill>
                  <a:srgbClr val="B92D14"/>
                </a:solidFill>
                <a:latin typeface="Times New Roman"/>
                <a:cs typeface="Times New Roman"/>
              </a:rPr>
              <a:t>та</a:t>
            </a:r>
            <a:r>
              <a:rPr sz="2000" spc="-64" dirty="0">
                <a:solidFill>
                  <a:srgbClr val="B92D14"/>
                </a:solidFill>
                <a:latin typeface="Times New Roman"/>
                <a:cs typeface="Times New Roman"/>
              </a:rPr>
              <a:t>т</a:t>
            </a:r>
            <a:r>
              <a:rPr sz="2000" spc="-23" dirty="0">
                <a:solidFill>
                  <a:srgbClr val="B92D14"/>
                </a:solidFill>
                <a:latin typeface="Times New Roman"/>
                <a:cs typeface="Times New Roman"/>
              </a:rPr>
              <a:t>ель</a:t>
            </a:r>
            <a:r>
              <a:rPr sz="2000" spc="-19" dirty="0">
                <a:solidFill>
                  <a:srgbClr val="B92D14"/>
                </a:solidFill>
                <a:latin typeface="Times New Roman"/>
                <a:cs typeface="Times New Roman"/>
              </a:rPr>
              <a:t>н</a:t>
            </a:r>
            <a:r>
              <a:rPr sz="2000" spc="11" dirty="0">
                <a:solidFill>
                  <a:srgbClr val="B92D14"/>
                </a:solidFill>
                <a:latin typeface="Times New Roman"/>
                <a:cs typeface="Times New Roman"/>
              </a:rPr>
              <a:t>о</a:t>
            </a:r>
            <a:r>
              <a:rPr sz="2000" spc="15" dirty="0">
                <a:solidFill>
                  <a:srgbClr val="B92D14"/>
                </a:solidFill>
                <a:latin typeface="Times New Roman"/>
                <a:cs typeface="Times New Roman"/>
              </a:rPr>
              <a:t>й</a:t>
            </a:r>
            <a:r>
              <a:rPr sz="2000" dirty="0">
                <a:solidFill>
                  <a:srgbClr val="B92D14"/>
                </a:solidFill>
                <a:latin typeface="Times New Roman"/>
                <a:cs typeface="Times New Roman"/>
              </a:rPr>
              <a:t>	</a:t>
            </a:r>
            <a:r>
              <a:rPr sz="2000" spc="-30" dirty="0">
                <a:solidFill>
                  <a:srgbClr val="B92D14"/>
                </a:solidFill>
                <a:latin typeface="Times New Roman"/>
                <a:cs typeface="Times New Roman"/>
              </a:rPr>
              <a:t>работ</a:t>
            </a:r>
            <a:r>
              <a:rPr sz="2000" spc="-38" dirty="0">
                <a:solidFill>
                  <a:srgbClr val="B92D14"/>
                </a:solidFill>
                <a:latin typeface="Times New Roman"/>
                <a:cs typeface="Times New Roman"/>
              </a:rPr>
              <a:t>ы</a:t>
            </a:r>
            <a:r>
              <a:rPr sz="2000" dirty="0">
                <a:solidFill>
                  <a:srgbClr val="B92D14"/>
                </a:solidFill>
                <a:latin typeface="Times New Roman"/>
                <a:cs typeface="Times New Roman"/>
              </a:rPr>
              <a:t>	</a:t>
            </a:r>
            <a:r>
              <a:rPr sz="2000" spc="-83" dirty="0">
                <a:solidFill>
                  <a:srgbClr val="B92D14"/>
                </a:solidFill>
                <a:latin typeface="Times New Roman"/>
                <a:cs typeface="Times New Roman"/>
              </a:rPr>
              <a:t>в</a:t>
            </a:r>
            <a:r>
              <a:rPr sz="2000" dirty="0">
                <a:solidFill>
                  <a:srgbClr val="B92D14"/>
                </a:solidFill>
                <a:latin typeface="Times New Roman"/>
                <a:cs typeface="Times New Roman"/>
              </a:rPr>
              <a:t>	</a:t>
            </a:r>
            <a:r>
              <a:rPr sz="2000" spc="-26" dirty="0">
                <a:solidFill>
                  <a:srgbClr val="B92D14"/>
                </a:solidFill>
                <a:latin typeface="Times New Roman"/>
                <a:cs typeface="Times New Roman"/>
              </a:rPr>
              <a:t>образов</a:t>
            </a:r>
            <a:r>
              <a:rPr sz="2000" spc="-19" dirty="0">
                <a:solidFill>
                  <a:srgbClr val="B92D14"/>
                </a:solidFill>
                <a:latin typeface="Times New Roman"/>
                <a:cs typeface="Times New Roman"/>
              </a:rPr>
              <a:t>а</a:t>
            </a:r>
            <a:r>
              <a:rPr sz="2000" spc="-49" dirty="0">
                <a:solidFill>
                  <a:srgbClr val="B92D14"/>
                </a:solidFill>
                <a:latin typeface="Times New Roman"/>
                <a:cs typeface="Times New Roman"/>
              </a:rPr>
              <a:t>т</a:t>
            </a:r>
            <a:r>
              <a:rPr sz="2000" spc="-56" dirty="0">
                <a:solidFill>
                  <a:srgbClr val="B92D14"/>
                </a:solidFill>
                <a:latin typeface="Times New Roman"/>
                <a:cs typeface="Times New Roman"/>
              </a:rPr>
              <a:t>е</a:t>
            </a:r>
            <a:r>
              <a:rPr sz="2000" spc="-15" dirty="0">
                <a:solidFill>
                  <a:srgbClr val="B92D14"/>
                </a:solidFill>
                <a:latin typeface="Times New Roman"/>
                <a:cs typeface="Times New Roman"/>
              </a:rPr>
              <a:t>ль</a:t>
            </a:r>
            <a:r>
              <a:rPr sz="2000" spc="-8" dirty="0">
                <a:solidFill>
                  <a:srgbClr val="B92D14"/>
                </a:solidFill>
                <a:latin typeface="Times New Roman"/>
                <a:cs typeface="Times New Roman"/>
              </a:rPr>
              <a:t>н</a:t>
            </a:r>
            <a:r>
              <a:rPr sz="2000" spc="11" dirty="0">
                <a:solidFill>
                  <a:srgbClr val="B92D14"/>
                </a:solidFill>
                <a:latin typeface="Times New Roman"/>
                <a:cs typeface="Times New Roman"/>
              </a:rPr>
              <a:t>о</a:t>
            </a:r>
            <a:r>
              <a:rPr sz="2000" spc="15" dirty="0">
                <a:solidFill>
                  <a:srgbClr val="B92D14"/>
                </a:solidFill>
                <a:latin typeface="Times New Roman"/>
                <a:cs typeface="Times New Roman"/>
              </a:rPr>
              <a:t>й</a:t>
            </a:r>
            <a:r>
              <a:rPr sz="2000" dirty="0">
                <a:solidFill>
                  <a:srgbClr val="B92D14"/>
                </a:solidFill>
                <a:latin typeface="Times New Roman"/>
                <a:cs typeface="Times New Roman"/>
              </a:rPr>
              <a:t>	</a:t>
            </a:r>
            <a:r>
              <a:rPr sz="2000" spc="-23" dirty="0">
                <a:solidFill>
                  <a:srgbClr val="B92D14"/>
                </a:solidFill>
                <a:latin typeface="Times New Roman"/>
                <a:cs typeface="Times New Roman"/>
              </a:rPr>
              <a:t>организац</a:t>
            </a:r>
            <a:r>
              <a:rPr sz="2000" spc="-30" dirty="0">
                <a:solidFill>
                  <a:srgbClr val="B92D14"/>
                </a:solidFill>
                <a:latin typeface="Times New Roman"/>
                <a:cs typeface="Times New Roman"/>
              </a:rPr>
              <a:t>и</a:t>
            </a:r>
            <a:r>
              <a:rPr sz="2000" spc="-19" dirty="0">
                <a:solidFill>
                  <a:srgbClr val="B92D14"/>
                </a:solidFill>
                <a:latin typeface="Times New Roman"/>
                <a:cs typeface="Times New Roman"/>
              </a:rPr>
              <a:t>и,  </a:t>
            </a:r>
            <a:r>
              <a:rPr sz="2000" spc="-26" dirty="0">
                <a:solidFill>
                  <a:srgbClr val="B92D14"/>
                </a:solidFill>
                <a:latin typeface="Times New Roman"/>
                <a:cs typeface="Times New Roman"/>
              </a:rPr>
              <a:t>патриотического</a:t>
            </a:r>
            <a:r>
              <a:rPr sz="2000" spc="-8" dirty="0">
                <a:solidFill>
                  <a:srgbClr val="B92D14"/>
                </a:solidFill>
                <a:latin typeface="Times New Roman"/>
                <a:cs typeface="Times New Roman"/>
              </a:rPr>
              <a:t> </a:t>
            </a:r>
            <a:r>
              <a:rPr sz="2000" spc="-30" dirty="0">
                <a:solidFill>
                  <a:srgbClr val="B92D14"/>
                </a:solidFill>
                <a:latin typeface="Times New Roman"/>
                <a:cs typeface="Times New Roman"/>
              </a:rPr>
              <a:t>воспитания</a:t>
            </a:r>
            <a:r>
              <a:rPr sz="2000" spc="-30" dirty="0">
                <a:solidFill>
                  <a:srgbClr val="2D481E"/>
                </a:solidFill>
                <a:latin typeface="Times New Roman"/>
                <a:cs typeface="Times New Roman"/>
              </a:rPr>
              <a:t>,</a:t>
            </a:r>
            <a:r>
              <a:rPr sz="2000" spc="-19" dirty="0">
                <a:solidFill>
                  <a:srgbClr val="2D481E"/>
                </a:solidFill>
                <a:latin typeface="Times New Roman"/>
                <a:cs typeface="Times New Roman"/>
              </a:rPr>
              <a:t> реализации</a:t>
            </a:r>
            <a:r>
              <a:rPr sz="20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41" dirty="0">
                <a:solidFill>
                  <a:srgbClr val="2D481E"/>
                </a:solidFill>
                <a:latin typeface="Times New Roman"/>
                <a:cs typeface="Times New Roman"/>
              </a:rPr>
              <a:t>программы</a:t>
            </a:r>
            <a:r>
              <a:rPr sz="20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26" dirty="0">
                <a:solidFill>
                  <a:srgbClr val="2D481E"/>
                </a:solidFill>
                <a:latin typeface="Times New Roman"/>
                <a:cs typeface="Times New Roman"/>
              </a:rPr>
              <a:t>воспитания</a:t>
            </a:r>
            <a:r>
              <a:rPr sz="2000" spc="-1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11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2000" spc="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19" dirty="0">
                <a:solidFill>
                  <a:srgbClr val="2D481E"/>
                </a:solidFill>
                <a:latin typeface="Times New Roman"/>
                <a:cs typeface="Times New Roman"/>
              </a:rPr>
              <a:t>социализации;</a:t>
            </a:r>
            <a:endParaRPr sz="2000" dirty="0">
              <a:latin typeface="Times New Roman"/>
              <a:cs typeface="Times New Roman"/>
            </a:endParaRPr>
          </a:p>
          <a:p>
            <a:pPr marL="180975" indent="-171926" algn="r">
              <a:lnSpc>
                <a:spcPts val="1811"/>
              </a:lnSpc>
              <a:buFont typeface="Microsoft Sans Serif"/>
              <a:buChar char="•"/>
              <a:tabLst>
                <a:tab pos="181451" algn="l"/>
              </a:tabLst>
            </a:pPr>
            <a:r>
              <a:rPr sz="2000" spc="-26" dirty="0">
                <a:solidFill>
                  <a:srgbClr val="2D481E"/>
                </a:solidFill>
                <a:latin typeface="Times New Roman"/>
                <a:cs typeface="Times New Roman"/>
              </a:rPr>
              <a:t>направленность</a:t>
            </a:r>
            <a:r>
              <a:rPr sz="2000" spc="-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26" dirty="0">
                <a:solidFill>
                  <a:srgbClr val="2D481E"/>
                </a:solidFill>
                <a:latin typeface="Times New Roman"/>
                <a:cs typeface="Times New Roman"/>
              </a:rPr>
              <a:t>на</a:t>
            </a:r>
            <a:r>
              <a:rPr sz="2000" spc="-1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64" dirty="0">
                <a:solidFill>
                  <a:srgbClr val="2D481E"/>
                </a:solidFill>
                <a:latin typeface="Times New Roman"/>
                <a:cs typeface="Times New Roman"/>
              </a:rPr>
              <a:t>всех</a:t>
            </a:r>
            <a:r>
              <a:rPr sz="2000" spc="-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45" dirty="0">
                <a:solidFill>
                  <a:srgbClr val="2D481E"/>
                </a:solidFill>
                <a:latin typeface="Times New Roman"/>
                <a:cs typeface="Times New Roman"/>
              </a:rPr>
              <a:t>участников</a:t>
            </a:r>
            <a:r>
              <a:rPr sz="2000" spc="-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26" dirty="0">
                <a:solidFill>
                  <a:srgbClr val="2D481E"/>
                </a:solidFill>
                <a:latin typeface="Times New Roman"/>
                <a:cs typeface="Times New Roman"/>
              </a:rPr>
              <a:t>образовательного</a:t>
            </a:r>
            <a:r>
              <a:rPr sz="20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30" dirty="0">
                <a:solidFill>
                  <a:srgbClr val="2D481E"/>
                </a:solidFill>
                <a:latin typeface="Times New Roman"/>
                <a:cs typeface="Times New Roman"/>
              </a:rPr>
              <a:t>процесса;</a:t>
            </a:r>
            <a:endParaRPr sz="2000" dirty="0">
              <a:latin typeface="Times New Roman"/>
              <a:cs typeface="Times New Roman"/>
            </a:endParaRPr>
          </a:p>
          <a:p>
            <a:pPr marL="9525" marR="3810" algn="r">
              <a:lnSpc>
                <a:spcPts val="1943"/>
              </a:lnSpc>
              <a:spcBef>
                <a:spcPts val="139"/>
              </a:spcBef>
              <a:buFont typeface="Microsoft Sans Serif"/>
              <a:buChar char="•"/>
              <a:tabLst>
                <a:tab pos="181451" algn="l"/>
                <a:tab pos="1899285" algn="l"/>
                <a:tab pos="3671888" algn="l"/>
                <a:tab pos="4948713" algn="l"/>
                <a:tab pos="6785134" algn="l"/>
              </a:tabLst>
            </a:pPr>
            <a:r>
              <a:rPr sz="2000" spc="-45" dirty="0">
                <a:solidFill>
                  <a:srgbClr val="2D481E"/>
                </a:solidFill>
                <a:latin typeface="Times New Roman"/>
                <a:cs typeface="Times New Roman"/>
              </a:rPr>
              <a:t>взаи</a:t>
            </a:r>
            <a:r>
              <a:rPr sz="2000" spc="-53" dirty="0">
                <a:solidFill>
                  <a:srgbClr val="2D481E"/>
                </a:solidFill>
                <a:latin typeface="Times New Roman"/>
                <a:cs typeface="Times New Roman"/>
              </a:rPr>
              <a:t>м</a:t>
            </a:r>
            <a:r>
              <a:rPr sz="2000" spc="-41" dirty="0">
                <a:solidFill>
                  <a:srgbClr val="2D481E"/>
                </a:solidFill>
                <a:latin typeface="Times New Roman"/>
                <a:cs typeface="Times New Roman"/>
              </a:rPr>
              <a:t>од</a:t>
            </a:r>
            <a:r>
              <a:rPr sz="2000" spc="-45" dirty="0">
                <a:solidFill>
                  <a:srgbClr val="2D481E"/>
                </a:solidFill>
                <a:latin typeface="Times New Roman"/>
                <a:cs typeface="Times New Roman"/>
              </a:rPr>
              <a:t>е</a:t>
            </a:r>
            <a:r>
              <a:rPr sz="2000" spc="-30" dirty="0">
                <a:solidFill>
                  <a:srgbClr val="2D481E"/>
                </a:solidFill>
                <a:latin typeface="Times New Roman"/>
                <a:cs typeface="Times New Roman"/>
              </a:rPr>
              <a:t>йстви</a:t>
            </a:r>
            <a:r>
              <a:rPr sz="2000" spc="-53" dirty="0">
                <a:solidFill>
                  <a:srgbClr val="2D481E"/>
                </a:solidFill>
                <a:latin typeface="Times New Roman"/>
                <a:cs typeface="Times New Roman"/>
              </a:rPr>
              <a:t>е</a:t>
            </a:r>
            <a:r>
              <a:rPr sz="2000" dirty="0">
                <a:solidFill>
                  <a:srgbClr val="2D481E"/>
                </a:solidFill>
                <a:latin typeface="Times New Roman"/>
                <a:cs typeface="Times New Roman"/>
              </a:rPr>
              <a:t>	</a:t>
            </a:r>
            <a:r>
              <a:rPr sz="2000" spc="-45" dirty="0">
                <a:solidFill>
                  <a:srgbClr val="2D481E"/>
                </a:solidFill>
                <a:latin typeface="Times New Roman"/>
                <a:cs typeface="Times New Roman"/>
              </a:rPr>
              <a:t>педаг</a:t>
            </a:r>
            <a:r>
              <a:rPr sz="2000" spc="-56" dirty="0">
                <a:solidFill>
                  <a:srgbClr val="2D481E"/>
                </a:solidFill>
                <a:latin typeface="Times New Roman"/>
                <a:cs typeface="Times New Roman"/>
              </a:rPr>
              <a:t>о</a:t>
            </a:r>
            <a:r>
              <a:rPr sz="2000" spc="-38" dirty="0">
                <a:solidFill>
                  <a:srgbClr val="2D481E"/>
                </a:solidFill>
                <a:latin typeface="Times New Roman"/>
                <a:cs typeface="Times New Roman"/>
              </a:rPr>
              <a:t>гиче</a:t>
            </a:r>
            <a:r>
              <a:rPr sz="2000" spc="-41" dirty="0">
                <a:solidFill>
                  <a:srgbClr val="2D481E"/>
                </a:solidFill>
                <a:latin typeface="Times New Roman"/>
                <a:cs typeface="Times New Roman"/>
              </a:rPr>
              <a:t>ского</a:t>
            </a:r>
            <a:r>
              <a:rPr sz="2000" dirty="0">
                <a:solidFill>
                  <a:srgbClr val="2D481E"/>
                </a:solidFill>
                <a:latin typeface="Times New Roman"/>
                <a:cs typeface="Times New Roman"/>
              </a:rPr>
              <a:t>	</a:t>
            </a:r>
            <a:r>
              <a:rPr sz="2000" spc="-26" dirty="0">
                <a:solidFill>
                  <a:srgbClr val="2D481E"/>
                </a:solidFill>
                <a:latin typeface="Times New Roman"/>
                <a:cs typeface="Times New Roman"/>
              </a:rPr>
              <a:t>кол</a:t>
            </a:r>
            <a:r>
              <a:rPr sz="2000" spc="-19" dirty="0">
                <a:solidFill>
                  <a:srgbClr val="2D481E"/>
                </a:solidFill>
                <a:latin typeface="Times New Roman"/>
                <a:cs typeface="Times New Roman"/>
              </a:rPr>
              <a:t>л</a:t>
            </a:r>
            <a:r>
              <a:rPr sz="2000" spc="-45" dirty="0">
                <a:solidFill>
                  <a:srgbClr val="2D481E"/>
                </a:solidFill>
                <a:latin typeface="Times New Roman"/>
                <a:cs typeface="Times New Roman"/>
              </a:rPr>
              <a:t>ект</a:t>
            </a:r>
            <a:r>
              <a:rPr sz="2000" spc="-64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2000" spc="-75" dirty="0">
                <a:solidFill>
                  <a:srgbClr val="2D481E"/>
                </a:solidFill>
                <a:latin typeface="Times New Roman"/>
                <a:cs typeface="Times New Roman"/>
              </a:rPr>
              <a:t>ва</a:t>
            </a:r>
            <a:r>
              <a:rPr sz="2000" dirty="0">
                <a:solidFill>
                  <a:srgbClr val="2D481E"/>
                </a:solidFill>
                <a:latin typeface="Times New Roman"/>
                <a:cs typeface="Times New Roman"/>
              </a:rPr>
              <a:t>	</a:t>
            </a:r>
            <a:r>
              <a:rPr sz="2000" spc="-34" dirty="0">
                <a:solidFill>
                  <a:srgbClr val="2D481E"/>
                </a:solidFill>
                <a:latin typeface="Times New Roman"/>
                <a:cs typeface="Times New Roman"/>
              </a:rPr>
              <a:t>образовате</a:t>
            </a:r>
            <a:r>
              <a:rPr sz="2000" spc="-15" dirty="0">
                <a:solidFill>
                  <a:srgbClr val="2D481E"/>
                </a:solidFill>
                <a:latin typeface="Times New Roman"/>
                <a:cs typeface="Times New Roman"/>
              </a:rPr>
              <a:t>ль</a:t>
            </a:r>
            <a:r>
              <a:rPr sz="2000" spc="-8" dirty="0">
                <a:solidFill>
                  <a:srgbClr val="2D481E"/>
                </a:solidFill>
                <a:latin typeface="Times New Roman"/>
                <a:cs typeface="Times New Roman"/>
              </a:rPr>
              <a:t>н</a:t>
            </a:r>
            <a:r>
              <a:rPr sz="2000" spc="4" dirty="0">
                <a:solidFill>
                  <a:srgbClr val="2D481E"/>
                </a:solidFill>
                <a:latin typeface="Times New Roman"/>
                <a:cs typeface="Times New Roman"/>
              </a:rPr>
              <a:t>о</a:t>
            </a:r>
            <a:r>
              <a:rPr sz="2000" spc="11" dirty="0">
                <a:solidFill>
                  <a:srgbClr val="2D481E"/>
                </a:solidFill>
                <a:latin typeface="Times New Roman"/>
                <a:cs typeface="Times New Roman"/>
              </a:rPr>
              <a:t>й</a:t>
            </a:r>
            <a:r>
              <a:rPr sz="2000" dirty="0">
                <a:solidFill>
                  <a:srgbClr val="2D481E"/>
                </a:solidFill>
                <a:latin typeface="Times New Roman"/>
                <a:cs typeface="Times New Roman"/>
              </a:rPr>
              <a:t>	</a:t>
            </a:r>
            <a:r>
              <a:rPr sz="2000" spc="11" dirty="0">
                <a:solidFill>
                  <a:srgbClr val="2D481E"/>
                </a:solidFill>
                <a:latin typeface="Times New Roman"/>
                <a:cs typeface="Times New Roman"/>
              </a:rPr>
              <a:t>о</a:t>
            </a:r>
            <a:r>
              <a:rPr sz="2000" spc="4" dirty="0">
                <a:solidFill>
                  <a:srgbClr val="2D481E"/>
                </a:solidFill>
                <a:latin typeface="Times New Roman"/>
                <a:cs typeface="Times New Roman"/>
              </a:rPr>
              <a:t>р</a:t>
            </a:r>
            <a:r>
              <a:rPr sz="2000" spc="-38" dirty="0">
                <a:solidFill>
                  <a:srgbClr val="2D481E"/>
                </a:solidFill>
                <a:latin typeface="Times New Roman"/>
                <a:cs typeface="Times New Roman"/>
              </a:rPr>
              <a:t>ганиз</a:t>
            </a:r>
            <a:r>
              <a:rPr sz="2000" spc="-45" dirty="0">
                <a:solidFill>
                  <a:srgbClr val="2D481E"/>
                </a:solidFill>
                <a:latin typeface="Times New Roman"/>
                <a:cs typeface="Times New Roman"/>
              </a:rPr>
              <a:t>а</a:t>
            </a:r>
            <a:r>
              <a:rPr sz="2000" spc="-4" dirty="0">
                <a:solidFill>
                  <a:srgbClr val="2D481E"/>
                </a:solidFill>
                <a:latin typeface="Times New Roman"/>
                <a:cs typeface="Times New Roman"/>
              </a:rPr>
              <a:t>ции,  </a:t>
            </a:r>
            <a:r>
              <a:rPr sz="2000" spc="-26" dirty="0">
                <a:solidFill>
                  <a:srgbClr val="2D481E"/>
                </a:solidFill>
                <a:latin typeface="Times New Roman"/>
                <a:cs typeface="Times New Roman"/>
              </a:rPr>
              <a:t>родительской</a:t>
            </a:r>
            <a:r>
              <a:rPr sz="2000" spc="-1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23" dirty="0">
                <a:solidFill>
                  <a:srgbClr val="2D481E"/>
                </a:solidFill>
                <a:latin typeface="Times New Roman"/>
                <a:cs typeface="Times New Roman"/>
              </a:rPr>
              <a:t>общественности</a:t>
            </a:r>
            <a:r>
              <a:rPr sz="2000" spc="-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11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20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26" dirty="0">
                <a:solidFill>
                  <a:srgbClr val="2D481E"/>
                </a:solidFill>
                <a:latin typeface="Times New Roman"/>
                <a:cs typeface="Times New Roman"/>
              </a:rPr>
              <a:t>специалистов</a:t>
            </a:r>
            <a:r>
              <a:rPr sz="2000" spc="-1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79" dirty="0">
                <a:solidFill>
                  <a:srgbClr val="2D481E"/>
                </a:solidFill>
                <a:latin typeface="Times New Roman"/>
                <a:cs typeface="Times New Roman"/>
              </a:rPr>
              <a:t>(МВД,</a:t>
            </a:r>
            <a:r>
              <a:rPr sz="20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49" dirty="0" smtClean="0">
                <a:solidFill>
                  <a:srgbClr val="2D481E"/>
                </a:solidFill>
                <a:latin typeface="Times New Roman"/>
                <a:cs typeface="Times New Roman"/>
              </a:rPr>
              <a:t>УФСБ</a:t>
            </a:r>
            <a:r>
              <a:rPr lang="ru-RU" sz="2000" spc="-49" dirty="0" smtClean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11" dirty="0" smtClean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2000" spc="-4" dirty="0" smtClean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60" dirty="0">
                <a:solidFill>
                  <a:srgbClr val="2D481E"/>
                </a:solidFill>
                <a:latin typeface="Times New Roman"/>
                <a:cs typeface="Times New Roman"/>
              </a:rPr>
              <a:t>др);</a:t>
            </a:r>
            <a:endParaRPr sz="2000" dirty="0">
              <a:latin typeface="Times New Roman"/>
              <a:cs typeface="Times New Roman"/>
            </a:endParaRPr>
          </a:p>
          <a:p>
            <a:pPr marL="9525" marR="5239" algn="r">
              <a:lnSpc>
                <a:spcPts val="1943"/>
              </a:lnSpc>
              <a:spcBef>
                <a:spcPts val="4"/>
              </a:spcBef>
              <a:buFont typeface="Microsoft Sans Serif"/>
              <a:buChar char="•"/>
              <a:tabLst>
                <a:tab pos="181451" algn="l"/>
                <a:tab pos="1243965" algn="l"/>
                <a:tab pos="2879884" algn="l"/>
                <a:tab pos="4156710" algn="l"/>
                <a:tab pos="5688806" algn="l"/>
                <a:tab pos="6638449" algn="l"/>
              </a:tabLst>
            </a:pPr>
            <a:r>
              <a:rPr sz="2000" spc="-41" dirty="0">
                <a:solidFill>
                  <a:srgbClr val="2D481E"/>
                </a:solidFill>
                <a:latin typeface="Times New Roman"/>
                <a:cs typeface="Times New Roman"/>
              </a:rPr>
              <a:t>обуче</a:t>
            </a:r>
            <a:r>
              <a:rPr sz="2000" spc="11" dirty="0">
                <a:solidFill>
                  <a:srgbClr val="2D481E"/>
                </a:solidFill>
                <a:latin typeface="Times New Roman"/>
                <a:cs typeface="Times New Roman"/>
              </a:rPr>
              <a:t>н</a:t>
            </a:r>
            <a:r>
              <a:rPr sz="2000" spc="15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2000" spc="-53" dirty="0">
                <a:solidFill>
                  <a:srgbClr val="2D481E"/>
                </a:solidFill>
                <a:latin typeface="Times New Roman"/>
                <a:cs typeface="Times New Roman"/>
              </a:rPr>
              <a:t>е</a:t>
            </a:r>
            <a:r>
              <a:rPr sz="2000" dirty="0">
                <a:solidFill>
                  <a:srgbClr val="2D481E"/>
                </a:solidFill>
                <a:latin typeface="Times New Roman"/>
                <a:cs typeface="Times New Roman"/>
              </a:rPr>
              <a:t>	</a:t>
            </a:r>
            <a:r>
              <a:rPr sz="2000" spc="-41" dirty="0">
                <a:solidFill>
                  <a:srgbClr val="2D481E"/>
                </a:solidFill>
                <a:latin typeface="Times New Roman"/>
                <a:cs typeface="Times New Roman"/>
              </a:rPr>
              <a:t>педагогиче</a:t>
            </a:r>
            <a:r>
              <a:rPr sz="2000" spc="-56" dirty="0">
                <a:solidFill>
                  <a:srgbClr val="2D481E"/>
                </a:solidFill>
                <a:latin typeface="Times New Roman"/>
                <a:cs typeface="Times New Roman"/>
              </a:rPr>
              <a:t>с</a:t>
            </a:r>
            <a:r>
              <a:rPr sz="2000" spc="-53" dirty="0">
                <a:solidFill>
                  <a:srgbClr val="2D481E"/>
                </a:solidFill>
                <a:latin typeface="Times New Roman"/>
                <a:cs typeface="Times New Roman"/>
              </a:rPr>
              <a:t>ких</a:t>
            </a:r>
            <a:r>
              <a:rPr sz="2000" dirty="0">
                <a:solidFill>
                  <a:srgbClr val="2D481E"/>
                </a:solidFill>
                <a:latin typeface="Times New Roman"/>
                <a:cs typeface="Times New Roman"/>
              </a:rPr>
              <a:t>	</a:t>
            </a:r>
            <a:r>
              <a:rPr sz="2000" spc="-15" dirty="0">
                <a:solidFill>
                  <a:srgbClr val="2D481E"/>
                </a:solidFill>
                <a:latin typeface="Times New Roman"/>
                <a:cs typeface="Times New Roman"/>
              </a:rPr>
              <a:t>работ</a:t>
            </a:r>
            <a:r>
              <a:rPr sz="2000" spc="-23" dirty="0">
                <a:solidFill>
                  <a:srgbClr val="2D481E"/>
                </a:solidFill>
                <a:latin typeface="Times New Roman"/>
                <a:cs typeface="Times New Roman"/>
              </a:rPr>
              <a:t>н</a:t>
            </a:r>
            <a:r>
              <a:rPr sz="2000" spc="-41" dirty="0">
                <a:solidFill>
                  <a:srgbClr val="2D481E"/>
                </a:solidFill>
                <a:latin typeface="Times New Roman"/>
                <a:cs typeface="Times New Roman"/>
              </a:rPr>
              <a:t>ик</a:t>
            </a:r>
            <a:r>
              <a:rPr sz="2000" spc="4" dirty="0">
                <a:solidFill>
                  <a:srgbClr val="2D481E"/>
                </a:solidFill>
                <a:latin typeface="Times New Roman"/>
                <a:cs typeface="Times New Roman"/>
              </a:rPr>
              <a:t>о</a:t>
            </a:r>
            <a:r>
              <a:rPr sz="2000" spc="-83" dirty="0">
                <a:solidFill>
                  <a:srgbClr val="2D481E"/>
                </a:solidFill>
                <a:latin typeface="Times New Roman"/>
                <a:cs typeface="Times New Roman"/>
              </a:rPr>
              <a:t>в</a:t>
            </a:r>
            <a:r>
              <a:rPr sz="2000" dirty="0">
                <a:solidFill>
                  <a:srgbClr val="2D481E"/>
                </a:solidFill>
                <a:latin typeface="Times New Roman"/>
                <a:cs typeface="Times New Roman"/>
              </a:rPr>
              <a:t>	</a:t>
            </a:r>
            <a:r>
              <a:rPr sz="2000" spc="26" dirty="0">
                <a:solidFill>
                  <a:srgbClr val="2D481E"/>
                </a:solidFill>
                <a:latin typeface="Times New Roman"/>
                <a:cs typeface="Times New Roman"/>
              </a:rPr>
              <a:t>эффект</a:t>
            </a:r>
            <a:r>
              <a:rPr sz="2000" spc="19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2000" spc="-34" dirty="0">
                <a:solidFill>
                  <a:srgbClr val="2D481E"/>
                </a:solidFill>
                <a:latin typeface="Times New Roman"/>
                <a:cs typeface="Times New Roman"/>
              </a:rPr>
              <a:t>вн</a:t>
            </a:r>
            <a:r>
              <a:rPr sz="2000" spc="-90" dirty="0">
                <a:solidFill>
                  <a:srgbClr val="2D481E"/>
                </a:solidFill>
                <a:latin typeface="Times New Roman"/>
                <a:cs typeface="Times New Roman"/>
              </a:rPr>
              <a:t>ы</a:t>
            </a:r>
            <a:r>
              <a:rPr sz="2000" spc="-83" dirty="0">
                <a:solidFill>
                  <a:srgbClr val="2D481E"/>
                </a:solidFill>
                <a:latin typeface="Times New Roman"/>
                <a:cs typeface="Times New Roman"/>
              </a:rPr>
              <a:t>м</a:t>
            </a:r>
            <a:r>
              <a:rPr sz="2000" dirty="0">
                <a:solidFill>
                  <a:srgbClr val="2D481E"/>
                </a:solidFill>
                <a:latin typeface="Times New Roman"/>
                <a:cs typeface="Times New Roman"/>
              </a:rPr>
              <a:t>	</a:t>
            </a:r>
            <a:r>
              <a:rPr sz="2000" spc="38" dirty="0">
                <a:solidFill>
                  <a:srgbClr val="2D481E"/>
                </a:solidFill>
                <a:latin typeface="Times New Roman"/>
                <a:cs typeface="Times New Roman"/>
              </a:rPr>
              <a:t>фор</a:t>
            </a:r>
            <a:r>
              <a:rPr sz="2000" spc="49" dirty="0">
                <a:solidFill>
                  <a:srgbClr val="2D481E"/>
                </a:solidFill>
                <a:latin typeface="Times New Roman"/>
                <a:cs typeface="Times New Roman"/>
              </a:rPr>
              <a:t>м</a:t>
            </a:r>
            <a:r>
              <a:rPr sz="2000" spc="-68" dirty="0">
                <a:solidFill>
                  <a:srgbClr val="2D481E"/>
                </a:solidFill>
                <a:latin typeface="Times New Roman"/>
                <a:cs typeface="Times New Roman"/>
              </a:rPr>
              <a:t>а</a:t>
            </a:r>
            <a:r>
              <a:rPr sz="2000" spc="-90" dirty="0">
                <a:solidFill>
                  <a:srgbClr val="2D481E"/>
                </a:solidFill>
                <a:latin typeface="Times New Roman"/>
                <a:cs typeface="Times New Roman"/>
              </a:rPr>
              <a:t>м</a:t>
            </a:r>
            <a:r>
              <a:rPr sz="2000" dirty="0">
                <a:solidFill>
                  <a:srgbClr val="2D481E"/>
                </a:solidFill>
                <a:latin typeface="Times New Roman"/>
                <a:cs typeface="Times New Roman"/>
              </a:rPr>
              <a:t>	</a:t>
            </a:r>
            <a:r>
              <a:rPr sz="2000" spc="53" dirty="0">
                <a:solidFill>
                  <a:srgbClr val="2D481E"/>
                </a:solidFill>
                <a:latin typeface="Times New Roman"/>
                <a:cs typeface="Times New Roman"/>
              </a:rPr>
              <a:t>проф</a:t>
            </a:r>
            <a:r>
              <a:rPr sz="2000" spc="56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2000" spc="-60" dirty="0">
                <a:solidFill>
                  <a:srgbClr val="2D481E"/>
                </a:solidFill>
                <a:latin typeface="Times New Roman"/>
                <a:cs typeface="Times New Roman"/>
              </a:rPr>
              <a:t>ла</a:t>
            </a:r>
            <a:r>
              <a:rPr sz="2000" spc="-56" dirty="0">
                <a:solidFill>
                  <a:srgbClr val="2D481E"/>
                </a:solidFill>
                <a:latin typeface="Times New Roman"/>
                <a:cs typeface="Times New Roman"/>
              </a:rPr>
              <a:t>к</a:t>
            </a:r>
            <a:r>
              <a:rPr sz="2000" spc="-15" dirty="0">
                <a:solidFill>
                  <a:srgbClr val="2D481E"/>
                </a:solidFill>
                <a:latin typeface="Times New Roman"/>
                <a:cs typeface="Times New Roman"/>
              </a:rPr>
              <a:t>т</a:t>
            </a:r>
            <a:r>
              <a:rPr sz="2000" spc="-26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2000" spc="-105" dirty="0">
                <a:solidFill>
                  <a:srgbClr val="2D481E"/>
                </a:solidFill>
                <a:latin typeface="Times New Roman"/>
                <a:cs typeface="Times New Roman"/>
              </a:rPr>
              <a:t>к</a:t>
            </a:r>
            <a:r>
              <a:rPr sz="2000" spc="8" dirty="0">
                <a:solidFill>
                  <a:srgbClr val="2D481E"/>
                </a:solidFill>
                <a:latin typeface="Times New Roman"/>
                <a:cs typeface="Times New Roman"/>
              </a:rPr>
              <a:t>и  </a:t>
            </a:r>
            <a:r>
              <a:rPr sz="2000" spc="-49" dirty="0">
                <a:solidFill>
                  <a:srgbClr val="2D481E"/>
                </a:solidFill>
                <a:latin typeface="Times New Roman"/>
                <a:cs typeface="Times New Roman"/>
              </a:rPr>
              <a:t>экстремизма</a:t>
            </a:r>
            <a:r>
              <a:rPr sz="2000" spc="-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11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2000" spc="-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23" dirty="0">
                <a:solidFill>
                  <a:srgbClr val="2D481E"/>
                </a:solidFill>
                <a:latin typeface="Times New Roman"/>
                <a:cs typeface="Times New Roman"/>
              </a:rPr>
              <a:t>терроризма</a:t>
            </a:r>
            <a:r>
              <a:rPr sz="2000" spc="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83" dirty="0">
                <a:solidFill>
                  <a:srgbClr val="2D481E"/>
                </a:solidFill>
                <a:latin typeface="Times New Roman"/>
                <a:cs typeface="Times New Roman"/>
              </a:rPr>
              <a:t>в</a:t>
            </a:r>
            <a:r>
              <a:rPr sz="2000" spc="-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23" dirty="0">
                <a:solidFill>
                  <a:srgbClr val="2D481E"/>
                </a:solidFill>
                <a:latin typeface="Times New Roman"/>
                <a:cs typeface="Times New Roman"/>
              </a:rPr>
              <a:t>образовательной</a:t>
            </a:r>
            <a:r>
              <a:rPr sz="20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56" dirty="0">
                <a:solidFill>
                  <a:srgbClr val="2D481E"/>
                </a:solidFill>
                <a:latin typeface="Times New Roman"/>
                <a:cs typeface="Times New Roman"/>
              </a:rPr>
              <a:t>среде;</a:t>
            </a:r>
            <a:endParaRPr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8298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7544" y="404664"/>
            <a:ext cx="8360950" cy="801021"/>
          </a:xfrm>
          <a:prstGeom prst="rect">
            <a:avLst/>
          </a:prstGeom>
        </p:spPr>
        <p:txBody>
          <a:bodyPr vert="horz" wrap="square" lIns="0" tIns="56674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77165" marR="3810">
              <a:lnSpc>
                <a:spcPts val="2909"/>
              </a:lnSpc>
              <a:spcBef>
                <a:spcPts val="446"/>
              </a:spcBef>
            </a:pPr>
            <a:r>
              <a:rPr sz="2800" spc="-101" dirty="0">
                <a:solidFill>
                  <a:schemeClr val="bg1"/>
                </a:solidFill>
              </a:rPr>
              <a:t>Условия </a:t>
            </a:r>
            <a:r>
              <a:rPr sz="2800" spc="45" dirty="0">
                <a:solidFill>
                  <a:schemeClr val="bg1"/>
                </a:solidFill>
              </a:rPr>
              <a:t>эффективной </a:t>
            </a:r>
            <a:r>
              <a:rPr sz="2800" spc="-53" dirty="0">
                <a:solidFill>
                  <a:schemeClr val="bg1"/>
                </a:solidFill>
              </a:rPr>
              <a:t>профилактики </a:t>
            </a:r>
            <a:r>
              <a:rPr sz="2800" spc="-49" dirty="0">
                <a:solidFill>
                  <a:schemeClr val="bg1"/>
                </a:solidFill>
              </a:rPr>
              <a:t> </a:t>
            </a:r>
            <a:r>
              <a:rPr sz="2800" spc="26" dirty="0">
                <a:solidFill>
                  <a:schemeClr val="bg1"/>
                </a:solidFill>
              </a:rPr>
              <a:t>экстремизм</a:t>
            </a:r>
            <a:r>
              <a:rPr sz="2800" spc="30" dirty="0">
                <a:solidFill>
                  <a:schemeClr val="bg1"/>
                </a:solidFill>
              </a:rPr>
              <a:t>а</a:t>
            </a:r>
            <a:r>
              <a:rPr sz="2800" spc="-49" dirty="0">
                <a:solidFill>
                  <a:schemeClr val="bg1"/>
                </a:solidFill>
              </a:rPr>
              <a:t> </a:t>
            </a:r>
            <a:r>
              <a:rPr sz="2800" spc="-229" dirty="0">
                <a:solidFill>
                  <a:schemeClr val="bg1"/>
                </a:solidFill>
              </a:rPr>
              <a:t>в</a:t>
            </a:r>
            <a:r>
              <a:rPr sz="2800" spc="-49" dirty="0">
                <a:solidFill>
                  <a:schemeClr val="bg1"/>
                </a:solidFill>
              </a:rPr>
              <a:t> образовательной</a:t>
            </a:r>
            <a:r>
              <a:rPr sz="2800" spc="-56" dirty="0">
                <a:solidFill>
                  <a:schemeClr val="bg1"/>
                </a:solidFill>
              </a:rPr>
              <a:t> </a:t>
            </a:r>
            <a:r>
              <a:rPr sz="2800" spc="116" dirty="0">
                <a:solidFill>
                  <a:schemeClr val="bg1"/>
                </a:solidFill>
              </a:rPr>
              <a:t>среде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53211" y="2322194"/>
            <a:ext cx="7975283" cy="4426661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180975" marR="172878" indent="-171926" algn="r">
              <a:lnSpc>
                <a:spcPts val="1725"/>
              </a:lnSpc>
              <a:spcBef>
                <a:spcPts val="495"/>
              </a:spcBef>
              <a:buFont typeface="Microsoft Sans Serif"/>
              <a:buChar char="•"/>
              <a:tabLst>
                <a:tab pos="181451" algn="l"/>
              </a:tabLst>
            </a:pPr>
            <a:r>
              <a:rPr sz="2000" spc="-26" dirty="0">
                <a:solidFill>
                  <a:srgbClr val="2D481E"/>
                </a:solidFill>
                <a:latin typeface="Times New Roman"/>
                <a:cs typeface="Times New Roman"/>
              </a:rPr>
              <a:t>создание</a:t>
            </a:r>
            <a:r>
              <a:rPr sz="2000" spc="-1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83" dirty="0">
                <a:solidFill>
                  <a:srgbClr val="2D481E"/>
                </a:solidFill>
                <a:latin typeface="Times New Roman"/>
                <a:cs typeface="Times New Roman"/>
              </a:rPr>
              <a:t>в</a:t>
            </a:r>
            <a:r>
              <a:rPr sz="2000" spc="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23" dirty="0">
                <a:solidFill>
                  <a:srgbClr val="2D481E"/>
                </a:solidFill>
                <a:latin typeface="Times New Roman"/>
                <a:cs typeface="Times New Roman"/>
              </a:rPr>
              <a:t>образовательной</a:t>
            </a:r>
            <a:r>
              <a:rPr sz="20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19" dirty="0">
                <a:solidFill>
                  <a:srgbClr val="2D481E"/>
                </a:solidFill>
                <a:latin typeface="Times New Roman"/>
                <a:cs typeface="Times New Roman"/>
              </a:rPr>
              <a:t>организации </a:t>
            </a:r>
            <a:r>
              <a:rPr sz="2000" spc="-30" dirty="0">
                <a:solidFill>
                  <a:srgbClr val="2D481E"/>
                </a:solidFill>
                <a:latin typeface="Times New Roman"/>
                <a:cs typeface="Times New Roman"/>
              </a:rPr>
              <a:t>доброжелательного</a:t>
            </a:r>
            <a:r>
              <a:rPr sz="20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26" dirty="0">
                <a:solidFill>
                  <a:srgbClr val="FF0000"/>
                </a:solidFill>
                <a:latin typeface="Times New Roman"/>
                <a:cs typeface="Times New Roman"/>
              </a:rPr>
              <a:t>психологического </a:t>
            </a:r>
            <a:r>
              <a:rPr sz="2000" spc="-43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60" dirty="0">
                <a:solidFill>
                  <a:srgbClr val="FF0000"/>
                </a:solidFill>
                <a:latin typeface="Times New Roman"/>
                <a:cs typeface="Times New Roman"/>
              </a:rPr>
              <a:t>климата</a:t>
            </a:r>
            <a:r>
              <a:rPr sz="2000" spc="-60" dirty="0">
                <a:solidFill>
                  <a:srgbClr val="2D481E"/>
                </a:solidFill>
                <a:latin typeface="Times New Roman"/>
                <a:cs typeface="Times New Roman"/>
              </a:rPr>
              <a:t>;</a:t>
            </a:r>
            <a:r>
              <a:rPr sz="2000" spc="-1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38" dirty="0">
                <a:solidFill>
                  <a:srgbClr val="2D481E"/>
                </a:solidFill>
                <a:latin typeface="Times New Roman"/>
                <a:cs typeface="Times New Roman"/>
              </a:rPr>
              <a:t>условий</a:t>
            </a:r>
            <a:r>
              <a:rPr sz="2000" spc="-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56" dirty="0">
                <a:solidFill>
                  <a:srgbClr val="2D481E"/>
                </a:solidFill>
                <a:latin typeface="Times New Roman"/>
                <a:cs typeface="Times New Roman"/>
              </a:rPr>
              <a:t>для</a:t>
            </a:r>
            <a:r>
              <a:rPr sz="20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26" dirty="0">
                <a:solidFill>
                  <a:srgbClr val="FF0000"/>
                </a:solidFill>
                <a:latin typeface="Times New Roman"/>
                <a:cs typeface="Times New Roman"/>
              </a:rPr>
              <a:t>самореализации</a:t>
            </a:r>
            <a:r>
              <a:rPr sz="20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8" dirty="0">
                <a:solidFill>
                  <a:srgbClr val="FF0000"/>
                </a:solidFill>
                <a:latin typeface="Times New Roman"/>
                <a:cs typeface="Times New Roman"/>
              </a:rPr>
              <a:t>личности </a:t>
            </a:r>
            <a:r>
              <a:rPr sz="2000" spc="-34" dirty="0">
                <a:solidFill>
                  <a:srgbClr val="FF0000"/>
                </a:solidFill>
                <a:latin typeface="Times New Roman"/>
                <a:cs typeface="Times New Roman"/>
              </a:rPr>
              <a:t>школьника</a:t>
            </a:r>
            <a:r>
              <a:rPr sz="2000" spc="-34" dirty="0">
                <a:solidFill>
                  <a:srgbClr val="2D481E"/>
                </a:solidFill>
                <a:latin typeface="Times New Roman"/>
                <a:cs typeface="Times New Roman"/>
              </a:rPr>
              <a:t>;</a:t>
            </a:r>
            <a:endParaRPr sz="2000" dirty="0">
              <a:latin typeface="Times New Roman"/>
              <a:cs typeface="Times New Roman"/>
            </a:endParaRPr>
          </a:p>
          <a:p>
            <a:pPr marL="180975" indent="-171926" algn="r">
              <a:lnSpc>
                <a:spcPts val="1946"/>
              </a:lnSpc>
              <a:spcBef>
                <a:spcPts val="334"/>
              </a:spcBef>
              <a:buFont typeface="Microsoft Sans Serif"/>
              <a:buChar char="•"/>
              <a:tabLst>
                <a:tab pos="181451" algn="l"/>
              </a:tabLst>
            </a:pPr>
            <a:r>
              <a:rPr sz="2000" spc="-38" dirty="0">
                <a:solidFill>
                  <a:srgbClr val="2D481E"/>
                </a:solidFill>
                <a:latin typeface="Times New Roman"/>
                <a:cs typeface="Times New Roman"/>
              </a:rPr>
              <a:t>взаимодействие</a:t>
            </a:r>
            <a:r>
              <a:rPr sz="2000" spc="-2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49" dirty="0">
                <a:solidFill>
                  <a:srgbClr val="2D481E"/>
                </a:solidFill>
                <a:latin typeface="Times New Roman"/>
                <a:cs typeface="Times New Roman"/>
              </a:rPr>
              <a:t>с</a:t>
            </a:r>
            <a:r>
              <a:rPr sz="20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30" dirty="0">
                <a:solidFill>
                  <a:srgbClr val="2D481E"/>
                </a:solidFill>
                <a:latin typeface="Times New Roman"/>
                <a:cs typeface="Times New Roman"/>
              </a:rPr>
              <a:t>общественными</a:t>
            </a:r>
            <a:r>
              <a:rPr sz="2000" spc="-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41" dirty="0">
                <a:solidFill>
                  <a:srgbClr val="2D481E"/>
                </a:solidFill>
                <a:latin typeface="Times New Roman"/>
                <a:cs typeface="Times New Roman"/>
              </a:rPr>
              <a:t>ветеранскими</a:t>
            </a:r>
            <a:r>
              <a:rPr sz="2000" spc="-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15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20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41" dirty="0">
                <a:solidFill>
                  <a:srgbClr val="2D481E"/>
                </a:solidFill>
                <a:latin typeface="Times New Roman"/>
                <a:cs typeface="Times New Roman"/>
              </a:rPr>
              <a:t>молодежными</a:t>
            </a:r>
            <a:r>
              <a:rPr sz="2000" spc="-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23" dirty="0">
                <a:solidFill>
                  <a:srgbClr val="2D481E"/>
                </a:solidFill>
                <a:latin typeface="Times New Roman"/>
                <a:cs typeface="Times New Roman"/>
              </a:rPr>
              <a:t>объединениями,</a:t>
            </a:r>
            <a:endParaRPr sz="2000" dirty="0">
              <a:latin typeface="Times New Roman"/>
              <a:cs typeface="Times New Roman"/>
            </a:endParaRPr>
          </a:p>
          <a:p>
            <a:pPr marL="180975" algn="r">
              <a:lnSpc>
                <a:spcPts val="1946"/>
              </a:lnSpc>
            </a:pPr>
            <a:r>
              <a:rPr sz="2000" spc="-34" dirty="0">
                <a:solidFill>
                  <a:srgbClr val="2D481E"/>
                </a:solidFill>
                <a:latin typeface="Times New Roman"/>
                <a:cs typeface="Times New Roman"/>
              </a:rPr>
              <a:t>национально-культурными</a:t>
            </a:r>
            <a:r>
              <a:rPr sz="2000" spc="-2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38" dirty="0">
                <a:solidFill>
                  <a:srgbClr val="2D481E"/>
                </a:solidFill>
                <a:latin typeface="Times New Roman"/>
                <a:cs typeface="Times New Roman"/>
              </a:rPr>
              <a:t>автономиями,</a:t>
            </a:r>
            <a:r>
              <a:rPr sz="2000" spc="-26" dirty="0">
                <a:solidFill>
                  <a:srgbClr val="2D481E"/>
                </a:solidFill>
                <a:latin typeface="Times New Roman"/>
                <a:cs typeface="Times New Roman"/>
              </a:rPr>
              <a:t> религиозными</a:t>
            </a:r>
            <a:r>
              <a:rPr sz="2000" spc="-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26" dirty="0">
                <a:solidFill>
                  <a:srgbClr val="2D481E"/>
                </a:solidFill>
                <a:latin typeface="Times New Roman"/>
                <a:cs typeface="Times New Roman"/>
              </a:rPr>
              <a:t>организациями</a:t>
            </a:r>
            <a:r>
              <a:rPr sz="2000" spc="-2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11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20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71" dirty="0">
                <a:solidFill>
                  <a:srgbClr val="2D481E"/>
                </a:solidFill>
                <a:latin typeface="Times New Roman"/>
                <a:cs typeface="Times New Roman"/>
              </a:rPr>
              <a:t>т.д.;</a:t>
            </a:r>
            <a:endParaRPr sz="2000" dirty="0">
              <a:latin typeface="Times New Roman"/>
              <a:cs typeface="Times New Roman"/>
            </a:endParaRPr>
          </a:p>
          <a:p>
            <a:pPr marL="180975" marR="40958" indent="-171926" algn="r">
              <a:lnSpc>
                <a:spcPts val="1725"/>
              </a:lnSpc>
              <a:spcBef>
                <a:spcPts val="743"/>
              </a:spcBef>
              <a:buFont typeface="Microsoft Sans Serif"/>
              <a:buChar char="•"/>
              <a:tabLst>
                <a:tab pos="181451" algn="l"/>
              </a:tabLst>
            </a:pPr>
            <a:r>
              <a:rPr sz="2000" spc="-26" dirty="0">
                <a:solidFill>
                  <a:srgbClr val="2D481E"/>
                </a:solidFill>
                <a:latin typeface="Times New Roman"/>
                <a:cs typeface="Times New Roman"/>
              </a:rPr>
              <a:t>создание </a:t>
            </a:r>
            <a:r>
              <a:rPr sz="2000" spc="-45" dirty="0">
                <a:solidFill>
                  <a:srgbClr val="2D481E"/>
                </a:solidFill>
                <a:latin typeface="Times New Roman"/>
                <a:cs typeface="Times New Roman"/>
              </a:rPr>
              <a:t>механизмов </a:t>
            </a:r>
            <a:r>
              <a:rPr sz="2000" spc="4" dirty="0">
                <a:solidFill>
                  <a:srgbClr val="2D481E"/>
                </a:solidFill>
                <a:latin typeface="Times New Roman"/>
                <a:cs typeface="Times New Roman"/>
              </a:rPr>
              <a:t>эффективного </a:t>
            </a:r>
            <a:r>
              <a:rPr sz="2000" spc="-34" dirty="0">
                <a:solidFill>
                  <a:srgbClr val="2D481E"/>
                </a:solidFill>
                <a:latin typeface="Times New Roman"/>
                <a:cs typeface="Times New Roman"/>
              </a:rPr>
              <a:t>влияния </a:t>
            </a:r>
            <a:r>
              <a:rPr sz="2000" spc="-30" dirty="0">
                <a:solidFill>
                  <a:srgbClr val="2D481E"/>
                </a:solidFill>
                <a:latin typeface="Times New Roman"/>
                <a:cs typeface="Times New Roman"/>
              </a:rPr>
              <a:t>на </a:t>
            </a:r>
            <a:r>
              <a:rPr sz="2000" spc="-15" dirty="0">
                <a:solidFill>
                  <a:srgbClr val="2D481E"/>
                </a:solidFill>
                <a:latin typeface="Times New Roman"/>
                <a:cs typeface="Times New Roman"/>
              </a:rPr>
              <a:t>процесс </a:t>
            </a:r>
            <a:r>
              <a:rPr sz="2000" spc="-11" dirty="0">
                <a:solidFill>
                  <a:srgbClr val="2D481E"/>
                </a:solidFill>
                <a:latin typeface="Times New Roman"/>
                <a:cs typeface="Times New Roman"/>
              </a:rPr>
              <a:t>социализации </a:t>
            </a:r>
            <a:r>
              <a:rPr sz="2000" spc="-8" dirty="0">
                <a:solidFill>
                  <a:srgbClr val="2D481E"/>
                </a:solidFill>
                <a:latin typeface="Times New Roman"/>
                <a:cs typeface="Times New Roman"/>
              </a:rPr>
              <a:t>личности </a:t>
            </a:r>
            <a:r>
              <a:rPr sz="2000" spc="-43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26" dirty="0">
                <a:solidFill>
                  <a:srgbClr val="2D481E"/>
                </a:solidFill>
                <a:latin typeface="Times New Roman"/>
                <a:cs typeface="Times New Roman"/>
              </a:rPr>
              <a:t>молодого </a:t>
            </a:r>
            <a:r>
              <a:rPr sz="2000" spc="-45" dirty="0">
                <a:solidFill>
                  <a:srgbClr val="2D481E"/>
                </a:solidFill>
                <a:latin typeface="Times New Roman"/>
                <a:cs typeface="Times New Roman"/>
              </a:rPr>
              <a:t>человека, </a:t>
            </a:r>
            <a:r>
              <a:rPr sz="2000" spc="-26" dirty="0">
                <a:solidFill>
                  <a:srgbClr val="B92D14"/>
                </a:solidFill>
                <a:latin typeface="Times New Roman"/>
                <a:cs typeface="Times New Roman"/>
              </a:rPr>
              <a:t>включения </a:t>
            </a:r>
            <a:r>
              <a:rPr sz="2000" spc="-49" dirty="0">
                <a:solidFill>
                  <a:srgbClr val="B92D14"/>
                </a:solidFill>
                <a:latin typeface="Times New Roman"/>
                <a:cs typeface="Times New Roman"/>
              </a:rPr>
              <a:t>его </a:t>
            </a:r>
            <a:r>
              <a:rPr sz="2000" spc="-83" dirty="0">
                <a:solidFill>
                  <a:srgbClr val="B92D14"/>
                </a:solidFill>
                <a:latin typeface="Times New Roman"/>
                <a:cs typeface="Times New Roman"/>
              </a:rPr>
              <a:t>в </a:t>
            </a:r>
            <a:r>
              <a:rPr sz="2000" spc="-34" dirty="0">
                <a:solidFill>
                  <a:srgbClr val="B92D14"/>
                </a:solidFill>
                <a:latin typeface="Times New Roman"/>
                <a:cs typeface="Times New Roman"/>
              </a:rPr>
              <a:t>социокультурное </a:t>
            </a:r>
            <a:r>
              <a:rPr sz="2000" spc="-23" dirty="0">
                <a:solidFill>
                  <a:srgbClr val="B92D14"/>
                </a:solidFill>
                <a:latin typeface="Times New Roman"/>
                <a:cs typeface="Times New Roman"/>
              </a:rPr>
              <a:t>пространство </a:t>
            </a:r>
            <a:r>
              <a:rPr sz="2000" spc="-30" dirty="0">
                <a:solidFill>
                  <a:srgbClr val="B92D14"/>
                </a:solidFill>
                <a:latin typeface="Times New Roman"/>
                <a:cs typeface="Times New Roman"/>
              </a:rPr>
              <a:t>ближайшего </a:t>
            </a:r>
            <a:r>
              <a:rPr sz="2000" spc="-26" dirty="0">
                <a:solidFill>
                  <a:srgbClr val="B92D14"/>
                </a:solidFill>
                <a:latin typeface="Times New Roman"/>
                <a:cs typeface="Times New Roman"/>
              </a:rPr>
              <a:t> </a:t>
            </a:r>
            <a:r>
              <a:rPr sz="2000" spc="-30" dirty="0">
                <a:solidFill>
                  <a:srgbClr val="B92D14"/>
                </a:solidFill>
                <a:latin typeface="Times New Roman"/>
                <a:cs typeface="Times New Roman"/>
              </a:rPr>
              <a:t>сообщества</a:t>
            </a:r>
            <a:r>
              <a:rPr sz="2000" dirty="0">
                <a:solidFill>
                  <a:srgbClr val="B92D14"/>
                </a:solidFill>
                <a:latin typeface="Times New Roman"/>
                <a:cs typeface="Times New Roman"/>
              </a:rPr>
              <a:t> </a:t>
            </a:r>
            <a:r>
              <a:rPr sz="2000" spc="15" dirty="0">
                <a:solidFill>
                  <a:srgbClr val="B92D14"/>
                </a:solidFill>
                <a:latin typeface="Times New Roman"/>
                <a:cs typeface="Times New Roman"/>
              </a:rPr>
              <a:t>и</a:t>
            </a:r>
            <a:r>
              <a:rPr sz="2000" spc="-8" dirty="0">
                <a:solidFill>
                  <a:srgbClr val="B92D14"/>
                </a:solidFill>
                <a:latin typeface="Times New Roman"/>
                <a:cs typeface="Times New Roman"/>
              </a:rPr>
              <a:t> </a:t>
            </a:r>
            <a:r>
              <a:rPr sz="2000" spc="-45" dirty="0">
                <a:solidFill>
                  <a:srgbClr val="B92D14"/>
                </a:solidFill>
                <a:latin typeface="Times New Roman"/>
                <a:cs typeface="Times New Roman"/>
              </a:rPr>
              <a:t>социума</a:t>
            </a:r>
            <a:r>
              <a:rPr sz="2000" spc="-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83" dirty="0">
                <a:solidFill>
                  <a:srgbClr val="2D481E"/>
                </a:solidFill>
                <a:latin typeface="Times New Roman"/>
                <a:cs typeface="Times New Roman"/>
              </a:rPr>
              <a:t>в</a:t>
            </a:r>
            <a:r>
              <a:rPr sz="20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38" dirty="0">
                <a:solidFill>
                  <a:srgbClr val="2D481E"/>
                </a:solidFill>
                <a:latin typeface="Times New Roman"/>
                <a:cs typeface="Times New Roman"/>
              </a:rPr>
              <a:t>целом;</a:t>
            </a:r>
            <a:endParaRPr sz="2000" dirty="0">
              <a:latin typeface="Times New Roman"/>
              <a:cs typeface="Times New Roman"/>
            </a:endParaRPr>
          </a:p>
          <a:p>
            <a:pPr marL="180975" indent="-171926" algn="r">
              <a:spcBef>
                <a:spcPts val="338"/>
              </a:spcBef>
              <a:buFont typeface="Microsoft Sans Serif"/>
              <a:buChar char="•"/>
              <a:tabLst>
                <a:tab pos="181451" algn="l"/>
              </a:tabLst>
            </a:pPr>
            <a:r>
              <a:rPr sz="2000" spc="-30" dirty="0">
                <a:solidFill>
                  <a:srgbClr val="2D481E"/>
                </a:solidFill>
                <a:latin typeface="Times New Roman"/>
                <a:cs typeface="Times New Roman"/>
              </a:rPr>
              <a:t>развитие</a:t>
            </a:r>
            <a:r>
              <a:rPr sz="2000" spc="-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38" dirty="0">
                <a:solidFill>
                  <a:srgbClr val="B92D14"/>
                </a:solidFill>
                <a:latin typeface="Times New Roman"/>
                <a:cs typeface="Times New Roman"/>
              </a:rPr>
              <a:t>конструктивной</a:t>
            </a:r>
            <a:r>
              <a:rPr sz="2000" spc="-23" dirty="0">
                <a:solidFill>
                  <a:srgbClr val="B92D14"/>
                </a:solidFill>
                <a:latin typeface="Times New Roman"/>
                <a:cs typeface="Times New Roman"/>
              </a:rPr>
              <a:t> </a:t>
            </a:r>
            <a:r>
              <a:rPr sz="2000" spc="-8" dirty="0">
                <a:solidFill>
                  <a:srgbClr val="B92D14"/>
                </a:solidFill>
                <a:latin typeface="Times New Roman"/>
                <a:cs typeface="Times New Roman"/>
              </a:rPr>
              <a:t>социальной</a:t>
            </a:r>
            <a:r>
              <a:rPr sz="2000" spc="-11" dirty="0">
                <a:solidFill>
                  <a:srgbClr val="B92D14"/>
                </a:solidFill>
                <a:latin typeface="Times New Roman"/>
                <a:cs typeface="Times New Roman"/>
              </a:rPr>
              <a:t> </a:t>
            </a:r>
            <a:r>
              <a:rPr sz="2000" spc="-38" dirty="0">
                <a:solidFill>
                  <a:srgbClr val="B92D14"/>
                </a:solidFill>
                <a:latin typeface="Times New Roman"/>
                <a:cs typeface="Times New Roman"/>
              </a:rPr>
              <a:t>активности</a:t>
            </a:r>
            <a:r>
              <a:rPr sz="2000" spc="-11" dirty="0">
                <a:solidFill>
                  <a:srgbClr val="B92D14"/>
                </a:solidFill>
                <a:latin typeface="Times New Roman"/>
                <a:cs typeface="Times New Roman"/>
              </a:rPr>
              <a:t> </a:t>
            </a:r>
            <a:r>
              <a:rPr sz="2000" spc="-30" dirty="0">
                <a:solidFill>
                  <a:srgbClr val="B92D14"/>
                </a:solidFill>
                <a:latin typeface="Times New Roman"/>
                <a:cs typeface="Times New Roman"/>
              </a:rPr>
              <a:t>подростков</a:t>
            </a:r>
            <a:r>
              <a:rPr sz="2000" spc="11" dirty="0">
                <a:solidFill>
                  <a:srgbClr val="B92D14"/>
                </a:solidFill>
                <a:latin typeface="Times New Roman"/>
                <a:cs typeface="Times New Roman"/>
              </a:rPr>
              <a:t> и</a:t>
            </a:r>
            <a:r>
              <a:rPr sz="2000" spc="-4" dirty="0">
                <a:solidFill>
                  <a:srgbClr val="B92D14"/>
                </a:solidFill>
                <a:latin typeface="Times New Roman"/>
                <a:cs typeface="Times New Roman"/>
              </a:rPr>
              <a:t> </a:t>
            </a:r>
            <a:r>
              <a:rPr sz="2000" spc="-45" dirty="0">
                <a:solidFill>
                  <a:srgbClr val="B92D14"/>
                </a:solidFill>
                <a:latin typeface="Times New Roman"/>
                <a:cs typeface="Times New Roman"/>
              </a:rPr>
              <a:t>молодёжи</a:t>
            </a:r>
            <a:r>
              <a:rPr sz="2000" spc="-45" dirty="0">
                <a:solidFill>
                  <a:srgbClr val="2D481E"/>
                </a:solidFill>
                <a:latin typeface="Times New Roman"/>
                <a:cs typeface="Times New Roman"/>
              </a:rPr>
              <a:t>;</a:t>
            </a:r>
            <a:endParaRPr sz="2000" dirty="0">
              <a:latin typeface="Times New Roman"/>
              <a:cs typeface="Times New Roman"/>
            </a:endParaRPr>
          </a:p>
          <a:p>
            <a:pPr marL="180975" marR="126206" indent="-171926" algn="r">
              <a:lnSpc>
                <a:spcPct val="80000"/>
              </a:lnSpc>
              <a:spcBef>
                <a:spcPts val="746"/>
              </a:spcBef>
              <a:buFont typeface="Microsoft Sans Serif"/>
              <a:buChar char="•"/>
              <a:tabLst>
                <a:tab pos="181451" algn="l"/>
              </a:tabLst>
            </a:pPr>
            <a:r>
              <a:rPr sz="2000" spc="-38" dirty="0">
                <a:solidFill>
                  <a:srgbClr val="2D481E"/>
                </a:solidFill>
                <a:latin typeface="Times New Roman"/>
                <a:cs typeface="Times New Roman"/>
              </a:rPr>
              <a:t>разработка</a:t>
            </a:r>
            <a:r>
              <a:rPr sz="2000" spc="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53" dirty="0">
                <a:solidFill>
                  <a:srgbClr val="2D481E"/>
                </a:solidFill>
                <a:latin typeface="Times New Roman"/>
                <a:cs typeface="Times New Roman"/>
              </a:rPr>
              <a:t>системы</a:t>
            </a:r>
            <a:r>
              <a:rPr sz="2000" spc="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11" dirty="0">
                <a:solidFill>
                  <a:srgbClr val="FF0000"/>
                </a:solidFill>
                <a:latin typeface="Times New Roman"/>
                <a:cs typeface="Times New Roman"/>
              </a:rPr>
              <a:t>психокоррекционной</a:t>
            </a:r>
            <a:r>
              <a:rPr sz="20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spc="-38" dirty="0">
                <a:solidFill>
                  <a:srgbClr val="FF0000"/>
                </a:solidFill>
                <a:latin typeface="Times New Roman"/>
                <a:cs typeface="Times New Roman"/>
              </a:rPr>
              <a:t>работы</a:t>
            </a:r>
            <a:r>
              <a:rPr sz="2000" spc="-38" dirty="0">
                <a:solidFill>
                  <a:srgbClr val="2D481E"/>
                </a:solidFill>
                <a:latin typeface="Times New Roman"/>
                <a:cs typeface="Times New Roman"/>
              </a:rPr>
              <a:t>,</a:t>
            </a:r>
            <a:r>
              <a:rPr sz="2000" spc="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11" dirty="0">
                <a:solidFill>
                  <a:srgbClr val="2D481E"/>
                </a:solidFill>
                <a:latin typeface="Times New Roman"/>
                <a:cs typeface="Times New Roman"/>
              </a:rPr>
              <a:t>нацеленной</a:t>
            </a:r>
            <a:r>
              <a:rPr sz="2000" spc="-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30" dirty="0">
                <a:solidFill>
                  <a:srgbClr val="2D481E"/>
                </a:solidFill>
                <a:latin typeface="Times New Roman"/>
                <a:cs typeface="Times New Roman"/>
              </a:rPr>
              <a:t>на</a:t>
            </a:r>
            <a:r>
              <a:rPr sz="20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19" dirty="0">
                <a:solidFill>
                  <a:srgbClr val="2D481E"/>
                </a:solidFill>
                <a:latin typeface="Times New Roman"/>
                <a:cs typeface="Times New Roman"/>
              </a:rPr>
              <a:t>профилактику </a:t>
            </a:r>
            <a:r>
              <a:rPr sz="2000" spc="-43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19" dirty="0">
                <a:solidFill>
                  <a:srgbClr val="2D481E"/>
                </a:solidFill>
                <a:latin typeface="Times New Roman"/>
                <a:cs typeface="Times New Roman"/>
              </a:rPr>
              <a:t>немотивированной</a:t>
            </a:r>
            <a:r>
              <a:rPr sz="2000" spc="-2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41" dirty="0">
                <a:solidFill>
                  <a:srgbClr val="2D481E"/>
                </a:solidFill>
                <a:latin typeface="Times New Roman"/>
                <a:cs typeface="Times New Roman"/>
              </a:rPr>
              <a:t>агрессии,</a:t>
            </a:r>
            <a:r>
              <a:rPr sz="2000" spc="-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30" dirty="0">
                <a:solidFill>
                  <a:srgbClr val="2D481E"/>
                </a:solidFill>
                <a:latin typeface="Times New Roman"/>
                <a:cs typeface="Times New Roman"/>
              </a:rPr>
              <a:t>развитие</a:t>
            </a:r>
            <a:r>
              <a:rPr sz="2000" spc="-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41" dirty="0">
                <a:solidFill>
                  <a:srgbClr val="2D481E"/>
                </a:solidFill>
                <a:latin typeface="Times New Roman"/>
                <a:cs typeface="Times New Roman"/>
              </a:rPr>
              <a:t>умений</a:t>
            </a:r>
            <a:r>
              <a:rPr sz="20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19" dirty="0">
                <a:solidFill>
                  <a:srgbClr val="2D481E"/>
                </a:solidFill>
                <a:latin typeface="Times New Roman"/>
                <a:cs typeface="Times New Roman"/>
              </a:rPr>
              <a:t>социального</a:t>
            </a:r>
            <a:r>
              <a:rPr sz="2000" spc="-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45" dirty="0">
                <a:solidFill>
                  <a:srgbClr val="2D481E"/>
                </a:solidFill>
                <a:latin typeface="Times New Roman"/>
                <a:cs typeface="Times New Roman"/>
              </a:rPr>
              <a:t>взаимодействия, </a:t>
            </a:r>
            <a:r>
              <a:rPr sz="2000" spc="-4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8" dirty="0">
                <a:solidFill>
                  <a:srgbClr val="2D481E"/>
                </a:solidFill>
                <a:latin typeface="Times New Roman"/>
                <a:cs typeface="Times New Roman"/>
              </a:rPr>
              <a:t>рефлексии,</a:t>
            </a:r>
            <a:r>
              <a:rPr sz="20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45" dirty="0">
                <a:solidFill>
                  <a:srgbClr val="2D481E"/>
                </a:solidFill>
                <a:latin typeface="Times New Roman"/>
                <a:cs typeface="Times New Roman"/>
              </a:rPr>
              <a:t>саморегуляции,</a:t>
            </a:r>
            <a:r>
              <a:rPr sz="2000" spc="-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4" dirty="0">
                <a:solidFill>
                  <a:srgbClr val="2D481E"/>
                </a:solidFill>
                <a:latin typeface="Times New Roman"/>
                <a:cs typeface="Times New Roman"/>
              </a:rPr>
              <a:t>формирование</a:t>
            </a:r>
            <a:r>
              <a:rPr sz="2000" spc="-1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56" dirty="0">
                <a:solidFill>
                  <a:srgbClr val="2D481E"/>
                </a:solidFill>
                <a:latin typeface="Times New Roman"/>
                <a:cs typeface="Times New Roman"/>
              </a:rPr>
              <a:t>навыков</a:t>
            </a:r>
            <a:r>
              <a:rPr sz="2000" spc="-1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23" dirty="0">
                <a:solidFill>
                  <a:srgbClr val="2D481E"/>
                </a:solidFill>
                <a:latin typeface="Times New Roman"/>
                <a:cs typeface="Times New Roman"/>
              </a:rPr>
              <a:t>толерантного</a:t>
            </a:r>
            <a:r>
              <a:rPr sz="20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34" dirty="0">
                <a:solidFill>
                  <a:srgbClr val="2D481E"/>
                </a:solidFill>
                <a:latin typeface="Times New Roman"/>
                <a:cs typeface="Times New Roman"/>
              </a:rPr>
              <a:t>поведения,</a:t>
            </a:r>
            <a:endParaRPr sz="2000" dirty="0">
              <a:latin typeface="Times New Roman"/>
              <a:cs typeface="Times New Roman"/>
            </a:endParaRPr>
          </a:p>
          <a:p>
            <a:pPr marL="180975" algn="r">
              <a:lnSpc>
                <a:spcPts val="1729"/>
              </a:lnSpc>
            </a:pPr>
            <a:r>
              <a:rPr sz="2000" spc="-64" dirty="0">
                <a:solidFill>
                  <a:srgbClr val="2D481E"/>
                </a:solidFill>
                <a:latin typeface="Times New Roman"/>
                <a:cs typeface="Times New Roman"/>
              </a:rPr>
              <a:t>выхода</a:t>
            </a:r>
            <a:r>
              <a:rPr sz="2000" spc="-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4" dirty="0">
                <a:solidFill>
                  <a:srgbClr val="2D481E"/>
                </a:solidFill>
                <a:latin typeface="Times New Roman"/>
                <a:cs typeface="Times New Roman"/>
              </a:rPr>
              <a:t>из</a:t>
            </a:r>
            <a:r>
              <a:rPr sz="2000" spc="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56" dirty="0">
                <a:solidFill>
                  <a:srgbClr val="2D481E"/>
                </a:solidFill>
                <a:latin typeface="Times New Roman"/>
                <a:cs typeface="Times New Roman"/>
              </a:rPr>
              <a:t>деструктивных</a:t>
            </a:r>
            <a:r>
              <a:rPr sz="2000" spc="-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60" dirty="0">
                <a:solidFill>
                  <a:srgbClr val="2D481E"/>
                </a:solidFill>
                <a:latin typeface="Times New Roman"/>
                <a:cs typeface="Times New Roman"/>
              </a:rPr>
              <a:t>культов,</a:t>
            </a:r>
            <a:r>
              <a:rPr sz="20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23" dirty="0">
                <a:solidFill>
                  <a:srgbClr val="2D481E"/>
                </a:solidFill>
                <a:latin typeface="Times New Roman"/>
                <a:cs typeface="Times New Roman"/>
              </a:rPr>
              <a:t>организаций,</a:t>
            </a:r>
            <a:r>
              <a:rPr sz="2000" spc="-1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2000" spc="-71" dirty="0" err="1" smtClean="0">
                <a:solidFill>
                  <a:srgbClr val="2D481E"/>
                </a:solidFill>
                <a:latin typeface="Times New Roman"/>
                <a:cs typeface="Times New Roman"/>
              </a:rPr>
              <a:t>субкультур</a:t>
            </a:r>
            <a:r>
              <a:rPr lang="ru-RU" sz="2000" spc="-71" dirty="0" smtClean="0">
                <a:solidFill>
                  <a:srgbClr val="2D481E"/>
                </a:solidFill>
                <a:latin typeface="Times New Roman"/>
                <a:cs typeface="Times New Roman"/>
              </a:rPr>
              <a:t>.</a:t>
            </a:r>
            <a:endParaRPr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6005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72526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5"/>
          <p:cNvSpPr txBox="1">
            <a:spLocks noChangeArrowheads="1"/>
          </p:cNvSpPr>
          <p:nvPr/>
        </p:nvSpPr>
        <p:spPr bwMode="auto">
          <a:xfrm>
            <a:off x="1017842" y="2204864"/>
            <a:ext cx="769424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80000"/>
              </a:lnSpc>
              <a:buFontTx/>
              <a:buNone/>
            </a:pPr>
            <a:r>
              <a:rPr lang="ru-RU" sz="5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5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71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2177" y="3789040"/>
            <a:ext cx="5761037" cy="2578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2">
                        <a:gamma/>
                        <a:tint val="26667"/>
                        <a:invGamma/>
                      </a:schemeClr>
                    </a:gs>
                    <a:gs pos="100000">
                      <a:schemeClr val="bg2">
                        <a:alpha val="14999"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9115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1" y="30601"/>
            <a:ext cx="9144000" cy="488160"/>
          </a:xfrm>
        </p:spPr>
        <p:txBody>
          <a:bodyPr/>
          <a:lstStyle/>
          <a:p>
            <a:pPr algn="ctr">
              <a:lnSpc>
                <a:spcPct val="90000"/>
              </a:lnSpc>
              <a:buClr>
                <a:srgbClr val="FF0000"/>
              </a:buClr>
              <a:buSzPct val="100000"/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536446" algn="l"/>
              </a:tabLst>
              <a:defRPr/>
            </a:pPr>
            <a:r>
              <a:rPr lang="en-GB" sz="2903" b="1" dirty="0">
                <a:solidFill>
                  <a:schemeClr val="bg1"/>
                </a:solidFill>
              </a:rPr>
              <a:t>СУЩНОСТЬ </a:t>
            </a:r>
            <a:r>
              <a:rPr lang="en-GB" sz="2903" b="1" dirty="0" smtClean="0">
                <a:solidFill>
                  <a:schemeClr val="bg1"/>
                </a:solidFill>
              </a:rPr>
              <a:t>ТЕРРОРИЗМА</a:t>
            </a:r>
            <a:r>
              <a:rPr lang="ru-RU" sz="2903" b="1" dirty="0" smtClean="0">
                <a:solidFill>
                  <a:schemeClr val="bg1"/>
                </a:solidFill>
              </a:rPr>
              <a:t> И ЭКСТРЕМИЗМА</a:t>
            </a:r>
            <a:endParaRPr lang="en-GB" sz="2903" b="1" dirty="0">
              <a:solidFill>
                <a:schemeClr val="bg1"/>
              </a:solidFill>
            </a:endParaRP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1" y="582121"/>
            <a:ext cx="9144000" cy="6236640"/>
          </a:xfrm>
          <a:prstGeom prst="rect">
            <a:avLst/>
          </a:prstGeom>
          <a:noFill/>
          <a:ln w="7632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5pPr>
            <a:lvl6pPr marL="25146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6pPr>
            <a:lvl7pPr marL="29718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7pPr>
            <a:lvl8pPr marL="34290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8pPr>
            <a:lvl9pPr marL="38862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9pPr>
          </a:lstStyle>
          <a:p>
            <a:pPr eaLnBrk="1"/>
            <a:endParaRPr lang="ru-RU" altLang="ru-RU" sz="2177"/>
          </a:p>
        </p:txBody>
      </p:sp>
      <p:sp>
        <p:nvSpPr>
          <p:cNvPr id="8196" name="AutoShape 3"/>
          <p:cNvSpPr>
            <a:spLocks noChangeArrowheads="1"/>
          </p:cNvSpPr>
          <p:nvPr/>
        </p:nvSpPr>
        <p:spPr bwMode="auto">
          <a:xfrm>
            <a:off x="1980001" y="1269001"/>
            <a:ext cx="5520960" cy="864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25560">
            <a:solidFill>
              <a:srgbClr val="FF99FF"/>
            </a:solidFill>
            <a:miter lim="800000"/>
            <a:headEnd/>
            <a:tailEnd/>
          </a:ln>
        </p:spPr>
        <p:txBody>
          <a:bodyPr lIns="0" tIns="0" rIns="0" bIns="0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5pPr>
            <a:lvl6pPr marL="25146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6pPr>
            <a:lvl7pPr marL="29718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7pPr>
            <a:lvl8pPr marL="34290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8pPr>
            <a:lvl9pPr marL="38862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9pPr>
          </a:lstStyle>
          <a:p>
            <a:pPr algn="ctr" eaLnBrk="1" hangingPunct="1">
              <a:lnSpc>
                <a:spcPct val="100000"/>
              </a:lnSpc>
              <a:buSzPct val="100000"/>
              <a:buFont typeface="Arial" panose="020B0604020202020204" pitchFamily="34" charset="0"/>
              <a:buNone/>
            </a:pPr>
            <a:r>
              <a:rPr lang="en-GB" altLang="ru-RU" sz="3266" b="1">
                <a:solidFill>
                  <a:srgbClr val="000000"/>
                </a:solidFill>
              </a:rPr>
              <a:t>НАСИЛИЕ</a:t>
            </a:r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2916001" y="3861001"/>
            <a:ext cx="3630240" cy="446725"/>
          </a:xfrm>
          <a:prstGeom prst="rect">
            <a:avLst/>
          </a:prstGeom>
          <a:solidFill>
            <a:srgbClr val="FFFFFF"/>
          </a:solidFill>
          <a:ln w="25560">
            <a:solidFill>
              <a:srgbClr val="006600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5pPr>
            <a:lvl6pPr marL="25146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6pPr>
            <a:lvl7pPr marL="29718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7pPr>
            <a:lvl8pPr marL="34290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8pPr>
            <a:lvl9pPr marL="38862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9pPr>
          </a:lstStyle>
          <a:p>
            <a:pPr algn="ctr" eaLnBrk="1" hangingPunct="1">
              <a:lnSpc>
                <a:spcPct val="100000"/>
              </a:lnSpc>
              <a:buClr>
                <a:srgbClr val="0066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ru-RU" sz="2903" b="1">
                <a:solidFill>
                  <a:srgbClr val="006600"/>
                </a:solidFill>
              </a:rPr>
              <a:t>ЦЕЛЬ</a:t>
            </a:r>
          </a:p>
        </p:txBody>
      </p:sp>
      <p:sp>
        <p:nvSpPr>
          <p:cNvPr id="8198" name="Text Box 5"/>
          <p:cNvSpPr txBox="1">
            <a:spLocks noChangeArrowheads="1"/>
          </p:cNvSpPr>
          <p:nvPr/>
        </p:nvSpPr>
        <p:spPr bwMode="auto">
          <a:xfrm>
            <a:off x="2700001" y="763561"/>
            <a:ext cx="4187520" cy="446725"/>
          </a:xfrm>
          <a:prstGeom prst="rect">
            <a:avLst/>
          </a:prstGeom>
          <a:solidFill>
            <a:srgbClr val="FFFFFF"/>
          </a:solidFill>
          <a:ln w="9360">
            <a:solidFill>
              <a:srgbClr val="006600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5pPr>
            <a:lvl6pPr marL="25146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6pPr>
            <a:lvl7pPr marL="29718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7pPr>
            <a:lvl8pPr marL="34290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8pPr>
            <a:lvl9pPr marL="38862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9pPr>
          </a:lstStyle>
          <a:p>
            <a:pPr algn="ctr" eaLnBrk="1" hangingPunct="1">
              <a:lnSpc>
                <a:spcPct val="100000"/>
              </a:lnSpc>
              <a:buSzPct val="100000"/>
              <a:buFont typeface="Arial" panose="020B0604020202020204" pitchFamily="34" charset="0"/>
              <a:buNone/>
            </a:pPr>
            <a:r>
              <a:rPr lang="en-GB" altLang="ru-RU" sz="2903" b="1">
                <a:solidFill>
                  <a:srgbClr val="000000"/>
                </a:solidFill>
              </a:rPr>
              <a:t>Противоправное</a:t>
            </a:r>
          </a:p>
        </p:txBody>
      </p:sp>
      <p:sp>
        <p:nvSpPr>
          <p:cNvPr id="8199" name="AutoShape 6"/>
          <p:cNvSpPr>
            <a:spLocks noChangeArrowheads="1"/>
          </p:cNvSpPr>
          <p:nvPr/>
        </p:nvSpPr>
        <p:spPr bwMode="auto">
          <a:xfrm>
            <a:off x="1476001" y="2131560"/>
            <a:ext cx="6504480" cy="14400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5pPr>
            <a:lvl6pPr marL="25146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6pPr>
            <a:lvl7pPr marL="29718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7pPr>
            <a:lvl8pPr marL="34290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8pPr>
            <a:lvl9pPr marL="38862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9pPr>
          </a:lstStyle>
          <a:p>
            <a:pPr eaLnBrk="1"/>
            <a:endParaRPr lang="ru-RU" altLang="ru-RU" sz="2177"/>
          </a:p>
        </p:txBody>
      </p:sp>
      <p:sp>
        <p:nvSpPr>
          <p:cNvPr id="8200" name="Text Box 7"/>
          <p:cNvSpPr txBox="1">
            <a:spLocks noChangeArrowheads="1"/>
          </p:cNvSpPr>
          <p:nvPr/>
        </p:nvSpPr>
        <p:spPr bwMode="auto">
          <a:xfrm>
            <a:off x="1765441" y="2277001"/>
            <a:ext cx="6124320" cy="532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638" tIns="42452" rIns="81638" bIns="42452">
            <a:spAutoFit/>
          </a:bodyPr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5pPr>
            <a:lvl6pPr marL="25146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6pPr>
            <a:lvl7pPr marL="29718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7pPr>
            <a:lvl8pPr marL="34290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8pPr>
            <a:lvl9pPr marL="38862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9pPr>
          </a:lstStyle>
          <a:p>
            <a:pPr algn="ctr" eaLnBrk="1" hangingPunct="1">
              <a:lnSpc>
                <a:spcPct val="100000"/>
              </a:lnSpc>
              <a:buSzPct val="100000"/>
              <a:buFont typeface="Arial" panose="020B0604020202020204" pitchFamily="34" charset="0"/>
              <a:buNone/>
            </a:pPr>
            <a:r>
              <a:rPr lang="ru-RU" altLang="ru-RU" sz="2903" b="1" dirty="0" smtClean="0">
                <a:solidFill>
                  <a:srgbClr val="000000"/>
                </a:solidFill>
              </a:rPr>
              <a:t>О</a:t>
            </a:r>
            <a:r>
              <a:rPr lang="en-GB" altLang="ru-RU" sz="2903" b="1" dirty="0" err="1" smtClean="0">
                <a:solidFill>
                  <a:srgbClr val="000000"/>
                </a:solidFill>
              </a:rPr>
              <a:t>бщество</a:t>
            </a:r>
            <a:endParaRPr lang="en-GB" altLang="ru-RU" sz="2903" b="1" dirty="0">
              <a:solidFill>
                <a:srgbClr val="000000"/>
              </a:solidFill>
            </a:endParaRPr>
          </a:p>
        </p:txBody>
      </p:sp>
      <p:sp>
        <p:nvSpPr>
          <p:cNvPr id="8201" name="AutoShape 8"/>
          <p:cNvSpPr>
            <a:spLocks noChangeArrowheads="1"/>
          </p:cNvSpPr>
          <p:nvPr/>
        </p:nvSpPr>
        <p:spPr bwMode="auto">
          <a:xfrm>
            <a:off x="3637441" y="2779560"/>
            <a:ext cx="2266560" cy="576000"/>
          </a:xfrm>
          <a:prstGeom prst="octagon">
            <a:avLst>
              <a:gd name="adj" fmla="val 23148"/>
            </a:avLst>
          </a:prstGeom>
          <a:solidFill>
            <a:srgbClr val="000000"/>
          </a:solidFill>
          <a:ln w="3816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5pPr>
            <a:lvl6pPr marL="25146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6pPr>
            <a:lvl7pPr marL="29718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7pPr>
            <a:lvl8pPr marL="34290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8pPr>
            <a:lvl9pPr marL="38862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9pPr>
          </a:lstStyle>
          <a:p>
            <a:pPr eaLnBrk="1"/>
            <a:endParaRPr lang="ru-RU" altLang="ru-RU" sz="2177"/>
          </a:p>
        </p:txBody>
      </p:sp>
      <p:sp>
        <p:nvSpPr>
          <p:cNvPr id="8202" name="Text Box 9"/>
          <p:cNvSpPr txBox="1">
            <a:spLocks noChangeArrowheads="1"/>
          </p:cNvSpPr>
          <p:nvPr/>
        </p:nvSpPr>
        <p:spPr bwMode="auto">
          <a:xfrm>
            <a:off x="3708001" y="2779561"/>
            <a:ext cx="2269440" cy="502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5pPr>
            <a:lvl6pPr marL="25146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6pPr>
            <a:lvl7pPr marL="29718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7pPr>
            <a:lvl8pPr marL="34290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8pPr>
            <a:lvl9pPr marL="38862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9pPr>
          </a:lstStyle>
          <a:p>
            <a:pPr algn="ctr" eaLnBrk="1" hangingPunct="1">
              <a:lnSpc>
                <a:spcPct val="100000"/>
              </a:lnSpc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en-GB" altLang="ru-RU" sz="3266" b="1">
                <a:solidFill>
                  <a:srgbClr val="FFFFFF"/>
                </a:solidFill>
              </a:rPr>
              <a:t>СТРАХ</a:t>
            </a:r>
          </a:p>
        </p:txBody>
      </p:sp>
      <p:sp>
        <p:nvSpPr>
          <p:cNvPr id="8203" name="AutoShape 10"/>
          <p:cNvSpPr>
            <a:spLocks noChangeArrowheads="1"/>
          </p:cNvSpPr>
          <p:nvPr/>
        </p:nvSpPr>
        <p:spPr bwMode="auto">
          <a:xfrm>
            <a:off x="250560" y="720037"/>
            <a:ext cx="2233207" cy="502573"/>
          </a:xfrm>
          <a:prstGeom prst="wedgeRectCallout">
            <a:avLst>
              <a:gd name="adj1" fmla="val -60972"/>
              <a:gd name="adj2" fmla="val 167824"/>
            </a:avLst>
          </a:prstGeom>
          <a:solidFill>
            <a:srgbClr val="FFFF00"/>
          </a:solidFill>
          <a:ln w="9360">
            <a:solidFill>
              <a:srgbClr val="FFFFFF"/>
            </a:solidFill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5pPr>
            <a:lvl6pPr marL="25146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6pPr>
            <a:lvl7pPr marL="29718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7pPr>
            <a:lvl8pPr marL="34290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8pPr>
            <a:lvl9pPr marL="38862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9pPr>
          </a:lstStyle>
          <a:p>
            <a:pPr algn="ctr" eaLnBrk="1" hangingPunct="1">
              <a:lnSpc>
                <a:spcPct val="90000"/>
              </a:lnSpc>
              <a:buClr>
                <a:srgbClr val="FF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ru-RU" sz="1814" b="1" dirty="0" err="1">
                <a:solidFill>
                  <a:srgbClr val="FF0000"/>
                </a:solidFill>
              </a:rPr>
              <a:t>Социальный</a:t>
            </a:r>
            <a:r>
              <a:rPr lang="en-GB" altLang="ru-RU" sz="1814" b="1" dirty="0">
                <a:solidFill>
                  <a:srgbClr val="FF0000"/>
                </a:solidFill>
              </a:rPr>
              <a:t> </a:t>
            </a:r>
            <a:r>
              <a:rPr lang="en-GB" altLang="ru-RU" sz="1814" b="1" dirty="0" err="1">
                <a:solidFill>
                  <a:srgbClr val="FF0000"/>
                </a:solidFill>
              </a:rPr>
              <a:t>конфликт</a:t>
            </a:r>
            <a:endParaRPr lang="en-GB" altLang="ru-RU" sz="1814" b="1" dirty="0">
              <a:solidFill>
                <a:srgbClr val="FF0000"/>
              </a:solidFill>
            </a:endParaRPr>
          </a:p>
        </p:txBody>
      </p:sp>
      <p:sp>
        <p:nvSpPr>
          <p:cNvPr id="8204" name="AutoShape 11"/>
          <p:cNvSpPr>
            <a:spLocks noChangeArrowheads="1"/>
          </p:cNvSpPr>
          <p:nvPr/>
        </p:nvSpPr>
        <p:spPr bwMode="auto">
          <a:xfrm>
            <a:off x="3708001" y="3355561"/>
            <a:ext cx="2191680" cy="505440"/>
          </a:xfrm>
          <a:prstGeom prst="downArrow">
            <a:avLst>
              <a:gd name="adj1" fmla="val 42509"/>
              <a:gd name="adj2" fmla="val 67171"/>
            </a:avLst>
          </a:prstGeom>
          <a:solidFill>
            <a:srgbClr val="00FF00"/>
          </a:solidFill>
          <a:ln w="25560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>
            <a:lvl1pPr eaLnBrk="0"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1pPr>
            <a:lvl2pPr marL="742950" indent="-285750" eaLnBrk="0"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2pPr>
            <a:lvl3pPr marL="11430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3pPr>
            <a:lvl4pPr marL="16002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4pPr>
            <a:lvl5pPr marL="2057400" indent="-228600" eaLnBrk="0"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5pPr>
            <a:lvl6pPr marL="25146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6pPr>
            <a:lvl7pPr marL="29718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7pPr>
            <a:lvl8pPr marL="34290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8pPr>
            <a:lvl9pPr marL="38862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9pPr>
          </a:lstStyle>
          <a:p>
            <a:pPr eaLnBrk="1"/>
            <a:endParaRPr lang="ru-RU" altLang="ru-RU" sz="2177"/>
          </a:p>
        </p:txBody>
      </p:sp>
      <p:sp>
        <p:nvSpPr>
          <p:cNvPr id="8205" name="Text Box 12"/>
          <p:cNvSpPr txBox="1">
            <a:spLocks noChangeArrowheads="1"/>
          </p:cNvSpPr>
          <p:nvPr/>
        </p:nvSpPr>
        <p:spPr bwMode="auto">
          <a:xfrm>
            <a:off x="250561" y="4509001"/>
            <a:ext cx="8713440" cy="376898"/>
          </a:xfrm>
          <a:prstGeom prst="rect">
            <a:avLst/>
          </a:prstGeom>
          <a:solidFill>
            <a:srgbClr val="FFFFFF"/>
          </a:solidFill>
          <a:ln w="25560">
            <a:solidFill>
              <a:srgbClr val="FF3300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1pPr>
            <a:lvl2pPr marL="742950" indent="-28575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2pPr>
            <a:lvl3pPr marL="11430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3pPr>
            <a:lvl4pPr marL="16002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4pPr>
            <a:lvl5pPr marL="2057400" indent="-228600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5pPr>
            <a:lvl6pPr marL="25146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6pPr>
            <a:lvl7pPr marL="29718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7pPr>
            <a:lvl8pPr marL="34290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8pPr>
            <a:lvl9pPr marL="3886200" indent="-228600" defTabSz="449263" eaLnBrk="0" fontAlgn="base" hangingPunct="0">
              <a:lnSpc>
                <a:spcPct val="5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Mincho" panose="02020600040205080304" pitchFamily="18" charset="-128"/>
              </a:defRPr>
            </a:lvl9pPr>
          </a:lstStyle>
          <a:p>
            <a:pPr algn="ctr" eaLnBrk="1" hangingPunct="1">
              <a:lnSpc>
                <a:spcPct val="100000"/>
              </a:lnSpc>
              <a:buSzPct val="100000"/>
              <a:buFont typeface="Times New Roman Cyr" panose="02020603050405020304" pitchFamily="18" charset="0"/>
              <a:buNone/>
            </a:pPr>
            <a:r>
              <a:rPr lang="ru-RU" altLang="ru-RU" sz="2449" b="1" dirty="0" smtClean="0">
                <a:solidFill>
                  <a:srgbClr val="000000"/>
                </a:solidFill>
                <a:latin typeface="Times New Roman Cyr" panose="02020603050405020304" pitchFamily="18" charset="0"/>
              </a:rPr>
              <a:t>ЭКСТРЕМИЗМ И </a:t>
            </a:r>
            <a:r>
              <a:rPr lang="en-GB" altLang="ru-RU" sz="2449" b="1" dirty="0" smtClean="0">
                <a:solidFill>
                  <a:srgbClr val="000000"/>
                </a:solidFill>
                <a:latin typeface="Times New Roman Cyr" panose="02020603050405020304" pitchFamily="18" charset="0"/>
              </a:rPr>
              <a:t>ТЕРРОРИЗМ</a:t>
            </a:r>
            <a:endParaRPr lang="en-GB" altLang="ru-RU" sz="2449" b="1" dirty="0">
              <a:solidFill>
                <a:srgbClr val="000000"/>
              </a:solidFill>
              <a:latin typeface="Times New Roman Cyr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42179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7251"/>
            <a:ext cx="8532440" cy="148589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108585" y="1032129"/>
            <a:ext cx="2356961" cy="4816793"/>
            <a:chOff x="144779" y="233172"/>
            <a:chExt cx="3142615" cy="6422390"/>
          </a:xfrm>
        </p:grpSpPr>
        <p:sp>
          <p:nvSpPr>
            <p:cNvPr id="4" name="object 4"/>
            <p:cNvSpPr/>
            <p:nvPr/>
          </p:nvSpPr>
          <p:spPr>
            <a:xfrm>
              <a:off x="149351" y="237744"/>
              <a:ext cx="3133725" cy="6413500"/>
            </a:xfrm>
            <a:custGeom>
              <a:avLst/>
              <a:gdLst/>
              <a:ahLst/>
              <a:cxnLst/>
              <a:rect l="l" t="t" r="r" b="b"/>
              <a:pathLst>
                <a:path w="3133725" h="6413500">
                  <a:moveTo>
                    <a:pt x="3133344" y="0"/>
                  </a:moveTo>
                  <a:lnTo>
                    <a:pt x="0" y="0"/>
                  </a:lnTo>
                  <a:lnTo>
                    <a:pt x="0" y="6412992"/>
                  </a:lnTo>
                  <a:lnTo>
                    <a:pt x="3133344" y="6412992"/>
                  </a:lnTo>
                  <a:lnTo>
                    <a:pt x="313334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800"/>
            </a:p>
          </p:txBody>
        </p:sp>
        <p:sp>
          <p:nvSpPr>
            <p:cNvPr id="5" name="object 5"/>
            <p:cNvSpPr/>
            <p:nvPr/>
          </p:nvSpPr>
          <p:spPr>
            <a:xfrm>
              <a:off x="149351" y="237744"/>
              <a:ext cx="3133725" cy="6413500"/>
            </a:xfrm>
            <a:custGeom>
              <a:avLst/>
              <a:gdLst/>
              <a:ahLst/>
              <a:cxnLst/>
              <a:rect l="l" t="t" r="r" b="b"/>
              <a:pathLst>
                <a:path w="3133725" h="6413500">
                  <a:moveTo>
                    <a:pt x="0" y="6412992"/>
                  </a:moveTo>
                  <a:lnTo>
                    <a:pt x="3133344" y="6412992"/>
                  </a:lnTo>
                  <a:lnTo>
                    <a:pt x="3133344" y="0"/>
                  </a:lnTo>
                  <a:lnTo>
                    <a:pt x="0" y="0"/>
                  </a:lnTo>
                  <a:lnTo>
                    <a:pt x="0" y="6412992"/>
                  </a:lnTo>
                  <a:close/>
                </a:path>
              </a:pathLst>
            </a:custGeom>
            <a:ln w="9144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 sz="1800"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52043" y="1024224"/>
            <a:ext cx="2051685" cy="1279196"/>
          </a:xfrm>
          <a:prstGeom prst="rect">
            <a:avLst/>
          </a:prstGeom>
        </p:spPr>
        <p:txBody>
          <a:bodyPr vert="horz" wrap="square" lIns="0" tIns="32385" rIns="0" bIns="0" rtlCol="0">
            <a:spAutoFit/>
          </a:bodyPr>
          <a:lstStyle/>
          <a:p>
            <a:pPr marR="3810">
              <a:lnSpc>
                <a:spcPct val="90000"/>
              </a:lnSpc>
              <a:spcBef>
                <a:spcPts val="255"/>
              </a:spcBef>
              <a:buFont typeface="Microsoft Sans Serif"/>
              <a:buChar char="•"/>
              <a:tabLst>
                <a:tab pos="170974" algn="l"/>
                <a:tab pos="171450" algn="l"/>
                <a:tab pos="782479" algn="l"/>
                <a:tab pos="1068229" algn="l"/>
                <a:tab pos="1111091" algn="l"/>
                <a:tab pos="1211580" algn="l"/>
              </a:tabLst>
            </a:pPr>
            <a:r>
              <a:rPr sz="1500" b="1" spc="-23" dirty="0">
                <a:solidFill>
                  <a:srgbClr val="2D481E"/>
                </a:solidFill>
                <a:latin typeface="Times New Roman"/>
                <a:cs typeface="Times New Roman"/>
              </a:rPr>
              <a:t>Деструктивным </a:t>
            </a:r>
            <a:r>
              <a:rPr sz="1500" b="1" spc="-1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b="1" dirty="0">
                <a:solidFill>
                  <a:srgbClr val="2D481E"/>
                </a:solidFill>
                <a:latin typeface="Times New Roman"/>
                <a:cs typeface="Times New Roman"/>
              </a:rPr>
              <a:t>на</a:t>
            </a:r>
            <a:r>
              <a:rPr sz="1500" b="1" spc="4" dirty="0">
                <a:solidFill>
                  <a:srgbClr val="2D481E"/>
                </a:solidFill>
                <a:latin typeface="Times New Roman"/>
                <a:cs typeface="Times New Roman"/>
              </a:rPr>
              <a:t>з</a:t>
            </a:r>
            <a:r>
              <a:rPr sz="1500" b="1" spc="-30" dirty="0">
                <a:solidFill>
                  <a:srgbClr val="2D481E"/>
                </a:solidFill>
                <a:latin typeface="Times New Roman"/>
                <a:cs typeface="Times New Roman"/>
              </a:rPr>
              <a:t>ываю</a:t>
            </a:r>
            <a:r>
              <a:rPr sz="1500" b="1" spc="-23" dirty="0">
                <a:solidFill>
                  <a:srgbClr val="2D481E"/>
                </a:solidFill>
                <a:latin typeface="Times New Roman"/>
                <a:cs typeface="Times New Roman"/>
              </a:rPr>
              <a:t>т</a:t>
            </a:r>
            <a:r>
              <a:rPr sz="1500" b="1" dirty="0">
                <a:solidFill>
                  <a:srgbClr val="2D481E"/>
                </a:solidFill>
                <a:latin typeface="Times New Roman"/>
                <a:cs typeface="Times New Roman"/>
              </a:rPr>
              <a:t>		повед</a:t>
            </a:r>
            <a:r>
              <a:rPr sz="1500" b="1" spc="-4" dirty="0">
                <a:solidFill>
                  <a:srgbClr val="2D481E"/>
                </a:solidFill>
                <a:latin typeface="Times New Roman"/>
                <a:cs typeface="Times New Roman"/>
              </a:rPr>
              <a:t>е</a:t>
            </a:r>
            <a:r>
              <a:rPr sz="1500" b="1" dirty="0">
                <a:solidFill>
                  <a:srgbClr val="2D481E"/>
                </a:solidFill>
                <a:latin typeface="Times New Roman"/>
                <a:cs typeface="Times New Roman"/>
              </a:rPr>
              <a:t>н</a:t>
            </a:r>
            <a:r>
              <a:rPr sz="1500" b="1" spc="8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1500" b="1" spc="34" dirty="0">
                <a:solidFill>
                  <a:srgbClr val="2D481E"/>
                </a:solidFill>
                <a:latin typeface="Times New Roman"/>
                <a:cs typeface="Times New Roman"/>
              </a:rPr>
              <a:t>е</a:t>
            </a:r>
            <a:r>
              <a:rPr sz="1500" spc="-49" dirty="0">
                <a:solidFill>
                  <a:srgbClr val="2D481E"/>
                </a:solidFill>
                <a:latin typeface="Times New Roman"/>
                <a:cs typeface="Times New Roman"/>
              </a:rPr>
              <a:t>,  </a:t>
            </a:r>
            <a:r>
              <a:rPr sz="1500" spc="-15" dirty="0">
                <a:solidFill>
                  <a:srgbClr val="2D481E"/>
                </a:solidFill>
                <a:latin typeface="Times New Roman"/>
                <a:cs typeface="Times New Roman"/>
              </a:rPr>
              <a:t>которое</a:t>
            </a:r>
            <a:r>
              <a:rPr sz="1500" spc="22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spc="-15" dirty="0">
                <a:solidFill>
                  <a:srgbClr val="2D481E"/>
                </a:solidFill>
                <a:latin typeface="Times New Roman"/>
                <a:cs typeface="Times New Roman"/>
              </a:rPr>
              <a:t>не</a:t>
            </a:r>
            <a:r>
              <a:rPr sz="1500" spc="22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spc="-45" dirty="0">
                <a:solidFill>
                  <a:srgbClr val="2D481E"/>
                </a:solidFill>
                <a:latin typeface="Times New Roman"/>
                <a:cs typeface="Times New Roman"/>
              </a:rPr>
              <a:t>соответствует </a:t>
            </a:r>
            <a:r>
              <a:rPr sz="1500" spc="-36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spc="-26" dirty="0">
                <a:solidFill>
                  <a:srgbClr val="2D481E"/>
                </a:solidFill>
                <a:latin typeface="Times New Roman"/>
                <a:cs typeface="Times New Roman"/>
              </a:rPr>
              <a:t>нормам</a:t>
            </a:r>
            <a:r>
              <a:rPr sz="1500" dirty="0">
                <a:solidFill>
                  <a:srgbClr val="2D481E"/>
                </a:solidFill>
                <a:latin typeface="Times New Roman"/>
                <a:cs typeface="Times New Roman"/>
              </a:rPr>
              <a:t>	</a:t>
            </a:r>
            <a:r>
              <a:rPr sz="1500" spc="11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1500" dirty="0">
                <a:solidFill>
                  <a:srgbClr val="2D481E"/>
                </a:solidFill>
                <a:latin typeface="Times New Roman"/>
                <a:cs typeface="Times New Roman"/>
              </a:rPr>
              <a:t>	</a:t>
            </a:r>
            <a:r>
              <a:rPr sz="1500" spc="-49" dirty="0">
                <a:solidFill>
                  <a:srgbClr val="2D481E"/>
                </a:solidFill>
                <a:latin typeface="Times New Roman"/>
                <a:cs typeface="Times New Roman"/>
              </a:rPr>
              <a:t>с</a:t>
            </a:r>
            <a:r>
              <a:rPr sz="1500" spc="8" dirty="0">
                <a:solidFill>
                  <a:srgbClr val="2D481E"/>
                </a:solidFill>
                <a:latin typeface="Times New Roman"/>
                <a:cs typeface="Times New Roman"/>
              </a:rPr>
              <a:t>оц</a:t>
            </a:r>
            <a:r>
              <a:rPr sz="1500" spc="15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1500" spc="-38" dirty="0">
                <a:solidFill>
                  <a:srgbClr val="2D481E"/>
                </a:solidFill>
                <a:latin typeface="Times New Roman"/>
                <a:cs typeface="Times New Roman"/>
              </a:rPr>
              <a:t>ал</a:t>
            </a:r>
            <a:r>
              <a:rPr sz="1500" spc="-41" dirty="0">
                <a:solidFill>
                  <a:srgbClr val="2D481E"/>
                </a:solidFill>
                <a:latin typeface="Times New Roman"/>
                <a:cs typeface="Times New Roman"/>
              </a:rPr>
              <a:t>ь</a:t>
            </a:r>
            <a:r>
              <a:rPr sz="1500" spc="11" dirty="0">
                <a:solidFill>
                  <a:srgbClr val="2D481E"/>
                </a:solidFill>
                <a:latin typeface="Times New Roman"/>
                <a:cs typeface="Times New Roman"/>
              </a:rPr>
              <a:t>н</a:t>
            </a:r>
            <a:r>
              <a:rPr sz="1500" spc="-49" dirty="0">
                <a:solidFill>
                  <a:srgbClr val="2D481E"/>
                </a:solidFill>
                <a:latin typeface="Times New Roman"/>
                <a:cs typeface="Times New Roman"/>
              </a:rPr>
              <a:t>ым  </a:t>
            </a:r>
            <a:r>
              <a:rPr sz="1500" spc="-26" dirty="0">
                <a:solidFill>
                  <a:srgbClr val="2D481E"/>
                </a:solidFill>
                <a:latin typeface="Times New Roman"/>
                <a:cs typeface="Times New Roman"/>
              </a:rPr>
              <a:t>ролям</a:t>
            </a:r>
            <a:r>
              <a:rPr sz="1500" spc="7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spc="11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1500" spc="9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spc="-19" dirty="0">
                <a:solidFill>
                  <a:srgbClr val="2D481E"/>
                </a:solidFill>
                <a:latin typeface="Times New Roman"/>
                <a:cs typeface="Times New Roman"/>
              </a:rPr>
              <a:t>направленное</a:t>
            </a:r>
            <a:r>
              <a:rPr sz="1500" spc="86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spc="-30" dirty="0">
                <a:solidFill>
                  <a:srgbClr val="2D481E"/>
                </a:solidFill>
                <a:latin typeface="Times New Roman"/>
                <a:cs typeface="Times New Roman"/>
              </a:rPr>
              <a:t>на </a:t>
            </a:r>
            <a:r>
              <a:rPr sz="1500" spc="-36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spc="-38" dirty="0">
                <a:solidFill>
                  <a:srgbClr val="2D481E"/>
                </a:solidFill>
                <a:latin typeface="Times New Roman"/>
                <a:cs typeface="Times New Roman"/>
              </a:rPr>
              <a:t>радика</a:t>
            </a:r>
            <a:r>
              <a:rPr sz="1500" spc="-41" dirty="0">
                <a:solidFill>
                  <a:srgbClr val="2D481E"/>
                </a:solidFill>
                <a:latin typeface="Times New Roman"/>
                <a:cs typeface="Times New Roman"/>
              </a:rPr>
              <a:t>л</a:t>
            </a:r>
            <a:r>
              <a:rPr sz="1500" spc="-11" dirty="0">
                <a:solidFill>
                  <a:srgbClr val="2D481E"/>
                </a:solidFill>
                <a:latin typeface="Times New Roman"/>
                <a:cs typeface="Times New Roman"/>
              </a:rPr>
              <a:t>ьное</a:t>
            </a:r>
            <a:r>
              <a:rPr sz="1500" dirty="0">
                <a:solidFill>
                  <a:srgbClr val="2D481E"/>
                </a:solidFill>
                <a:latin typeface="Times New Roman"/>
                <a:cs typeface="Times New Roman"/>
              </a:rPr>
              <a:t>			</a:t>
            </a:r>
            <a:r>
              <a:rPr sz="1500" spc="-15" dirty="0">
                <a:solidFill>
                  <a:srgbClr val="2D481E"/>
                </a:solidFill>
                <a:latin typeface="Times New Roman"/>
                <a:cs typeface="Times New Roman"/>
              </a:rPr>
              <a:t>н</a:t>
            </a:r>
            <a:r>
              <a:rPr sz="1500" spc="-11" dirty="0">
                <a:solidFill>
                  <a:srgbClr val="2D481E"/>
                </a:solidFill>
                <a:latin typeface="Times New Roman"/>
                <a:cs typeface="Times New Roman"/>
              </a:rPr>
              <a:t>е</a:t>
            </a:r>
            <a:r>
              <a:rPr sz="1500" spc="-8" dirty="0">
                <a:solidFill>
                  <a:srgbClr val="2D481E"/>
                </a:solidFill>
                <a:latin typeface="Times New Roman"/>
                <a:cs typeface="Times New Roman"/>
              </a:rPr>
              <a:t>при</a:t>
            </a:r>
            <a:r>
              <a:rPr sz="1500" spc="-4" dirty="0">
                <a:solidFill>
                  <a:srgbClr val="2D481E"/>
                </a:solidFill>
                <a:latin typeface="Times New Roman"/>
                <a:cs typeface="Times New Roman"/>
              </a:rPr>
              <a:t>я</a:t>
            </a:r>
            <a:r>
              <a:rPr sz="1500" spc="-49" dirty="0">
                <a:solidFill>
                  <a:srgbClr val="2D481E"/>
                </a:solidFill>
                <a:latin typeface="Times New Roman"/>
                <a:cs typeface="Times New Roman"/>
              </a:rPr>
              <a:t>т</a:t>
            </a:r>
            <a:r>
              <a:rPr sz="1500" spc="-15" dirty="0">
                <a:solidFill>
                  <a:srgbClr val="2D481E"/>
                </a:solidFill>
                <a:latin typeface="Times New Roman"/>
                <a:cs typeface="Times New Roman"/>
              </a:rPr>
              <a:t>ие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58150" y="2258854"/>
            <a:ext cx="445294" cy="2409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>
              <a:spcBef>
                <a:spcPts val="79"/>
              </a:spcBef>
            </a:pPr>
            <a:r>
              <a:rPr sz="1500" spc="-26" dirty="0">
                <a:solidFill>
                  <a:srgbClr val="2D481E"/>
                </a:solidFill>
                <a:latin typeface="Times New Roman"/>
                <a:cs typeface="Times New Roman"/>
              </a:rPr>
              <a:t>точек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51266" y="2764974"/>
            <a:ext cx="652463" cy="2409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>
              <a:spcBef>
                <a:spcPts val="79"/>
              </a:spcBef>
            </a:pPr>
            <a:r>
              <a:rPr sz="1500" spc="34" dirty="0">
                <a:solidFill>
                  <a:srgbClr val="2D481E"/>
                </a:solidFill>
                <a:latin typeface="Times New Roman"/>
                <a:cs typeface="Times New Roman"/>
              </a:rPr>
              <a:t>форм</a:t>
            </a:r>
            <a:r>
              <a:rPr sz="1500" spc="-64" dirty="0">
                <a:solidFill>
                  <a:srgbClr val="2D481E"/>
                </a:solidFill>
                <a:latin typeface="Times New Roman"/>
                <a:cs typeface="Times New Roman"/>
              </a:rPr>
              <a:t>ам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-8954" y="2258854"/>
            <a:ext cx="1597913" cy="946573"/>
          </a:xfrm>
          <a:prstGeom prst="rect">
            <a:avLst/>
          </a:prstGeom>
        </p:spPr>
        <p:txBody>
          <a:bodyPr vert="horz" wrap="square" lIns="0" tIns="35719" rIns="0" bIns="0" rtlCol="0">
            <a:spAutoFit/>
          </a:bodyPr>
          <a:lstStyle/>
          <a:p>
            <a:pPr marR="3810">
              <a:lnSpc>
                <a:spcPts val="1620"/>
              </a:lnSpc>
              <a:spcBef>
                <a:spcPts val="281"/>
              </a:spcBef>
            </a:pPr>
            <a:r>
              <a:rPr sz="1500" spc="-38" dirty="0">
                <a:solidFill>
                  <a:srgbClr val="2D481E"/>
                </a:solidFill>
                <a:latin typeface="Times New Roman"/>
                <a:cs typeface="Times New Roman"/>
              </a:rPr>
              <a:t>ал</a:t>
            </a:r>
            <a:r>
              <a:rPr sz="1500" spc="-41" dirty="0">
                <a:solidFill>
                  <a:srgbClr val="2D481E"/>
                </a:solidFill>
                <a:latin typeface="Times New Roman"/>
                <a:cs typeface="Times New Roman"/>
              </a:rPr>
              <a:t>ьт</a:t>
            </a:r>
            <a:r>
              <a:rPr sz="1500" spc="-38" dirty="0">
                <a:solidFill>
                  <a:srgbClr val="2D481E"/>
                </a:solidFill>
                <a:latin typeface="Times New Roman"/>
                <a:cs typeface="Times New Roman"/>
              </a:rPr>
              <a:t>е</a:t>
            </a:r>
            <a:r>
              <a:rPr sz="1500" spc="-23" dirty="0">
                <a:solidFill>
                  <a:srgbClr val="2D481E"/>
                </a:solidFill>
                <a:latin typeface="Times New Roman"/>
                <a:cs typeface="Times New Roman"/>
              </a:rPr>
              <a:t>рна</a:t>
            </a:r>
            <a:r>
              <a:rPr sz="1500" spc="-11" dirty="0">
                <a:solidFill>
                  <a:srgbClr val="2D481E"/>
                </a:solidFill>
                <a:latin typeface="Times New Roman"/>
                <a:cs typeface="Times New Roman"/>
              </a:rPr>
              <a:t>т</a:t>
            </a:r>
            <a:r>
              <a:rPr sz="1500" spc="4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1500" spc="-26" dirty="0">
                <a:solidFill>
                  <a:srgbClr val="2D481E"/>
                </a:solidFill>
                <a:latin typeface="Times New Roman"/>
                <a:cs typeface="Times New Roman"/>
              </a:rPr>
              <a:t>в</a:t>
            </a:r>
            <a:r>
              <a:rPr sz="1500" spc="-41" dirty="0">
                <a:solidFill>
                  <a:srgbClr val="2D481E"/>
                </a:solidFill>
                <a:latin typeface="Times New Roman"/>
                <a:cs typeface="Times New Roman"/>
              </a:rPr>
              <a:t>н</a:t>
            </a:r>
            <a:r>
              <a:rPr sz="1500" spc="-49" dirty="0">
                <a:solidFill>
                  <a:srgbClr val="2D481E"/>
                </a:solidFill>
                <a:latin typeface="Times New Roman"/>
                <a:cs typeface="Times New Roman"/>
              </a:rPr>
              <a:t>ых  </a:t>
            </a:r>
            <a:r>
              <a:rPr sz="1500" spc="-23" dirty="0">
                <a:solidFill>
                  <a:srgbClr val="2D481E"/>
                </a:solidFill>
                <a:latin typeface="Times New Roman"/>
                <a:cs typeface="Times New Roman"/>
              </a:rPr>
              <a:t>зрения.</a:t>
            </a:r>
            <a:endParaRPr sz="1500" dirty="0">
              <a:latin typeface="Times New Roman"/>
              <a:cs typeface="Times New Roman"/>
            </a:endParaRPr>
          </a:p>
          <a:p>
            <a:pPr marL="170974" indent="-170974">
              <a:lnSpc>
                <a:spcPts val="1710"/>
              </a:lnSpc>
              <a:spcBef>
                <a:spcPts val="544"/>
              </a:spcBef>
              <a:buFont typeface="Microsoft Sans Serif"/>
              <a:buChar char="•"/>
              <a:tabLst>
                <a:tab pos="170974" algn="l"/>
                <a:tab pos="171450" algn="l"/>
              </a:tabLst>
            </a:pPr>
            <a:r>
              <a:rPr sz="1500" spc="-11" dirty="0">
                <a:solidFill>
                  <a:srgbClr val="2D481E"/>
                </a:solidFill>
                <a:latin typeface="Times New Roman"/>
                <a:cs typeface="Times New Roman"/>
              </a:rPr>
              <a:t>К</a:t>
            </a:r>
            <a:endParaRPr sz="1500" dirty="0">
              <a:latin typeface="Times New Roman"/>
              <a:cs typeface="Times New Roman"/>
            </a:endParaRPr>
          </a:p>
          <a:p>
            <a:pPr>
              <a:lnSpc>
                <a:spcPts val="1710"/>
              </a:lnSpc>
            </a:pPr>
            <a:r>
              <a:rPr sz="1500" spc="-38" dirty="0">
                <a:solidFill>
                  <a:srgbClr val="2D481E"/>
                </a:solidFill>
                <a:latin typeface="Times New Roman"/>
                <a:cs typeface="Times New Roman"/>
              </a:rPr>
              <a:t>деструктивного</a:t>
            </a:r>
            <a:endParaRPr sz="15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52044" y="3176968"/>
            <a:ext cx="2051209" cy="856805"/>
          </a:xfrm>
          <a:prstGeom prst="rect">
            <a:avLst/>
          </a:prstGeom>
        </p:spPr>
        <p:txBody>
          <a:bodyPr vert="horz" wrap="square" lIns="0" tIns="35719" rIns="0" bIns="0" rtlCol="0">
            <a:spAutoFit/>
          </a:bodyPr>
          <a:lstStyle/>
          <a:p>
            <a:pPr marR="3810" algn="just">
              <a:lnSpc>
                <a:spcPts val="1620"/>
              </a:lnSpc>
              <a:spcBef>
                <a:spcPts val="281"/>
              </a:spcBef>
            </a:pPr>
            <a:r>
              <a:rPr sz="1500" spc="-26" dirty="0">
                <a:solidFill>
                  <a:srgbClr val="2D481E"/>
                </a:solidFill>
                <a:latin typeface="Times New Roman"/>
                <a:cs typeface="Times New Roman"/>
              </a:rPr>
              <a:t>поведения</a:t>
            </a:r>
            <a:r>
              <a:rPr sz="1500" spc="-2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spc="-34" dirty="0">
                <a:solidFill>
                  <a:srgbClr val="2D481E"/>
                </a:solidFill>
                <a:latin typeface="Times New Roman"/>
                <a:cs typeface="Times New Roman"/>
              </a:rPr>
              <a:t>относятся </a:t>
            </a:r>
            <a:r>
              <a:rPr sz="1500" spc="-36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spc="-38" dirty="0">
                <a:solidFill>
                  <a:srgbClr val="2D481E"/>
                </a:solidFill>
                <a:latin typeface="Times New Roman"/>
                <a:cs typeface="Times New Roman"/>
              </a:rPr>
              <a:t>экстремизм, </a:t>
            </a:r>
            <a:r>
              <a:rPr sz="1500" spc="-11" dirty="0">
                <a:solidFill>
                  <a:srgbClr val="2D481E"/>
                </a:solidFill>
                <a:latin typeface="Times New Roman"/>
                <a:cs typeface="Times New Roman"/>
              </a:rPr>
              <a:t>терроризм </a:t>
            </a:r>
            <a:r>
              <a:rPr sz="1500" spc="11" dirty="0">
                <a:solidFill>
                  <a:srgbClr val="2D481E"/>
                </a:solidFill>
                <a:latin typeface="Times New Roman"/>
                <a:cs typeface="Times New Roman"/>
              </a:rPr>
              <a:t>и </a:t>
            </a:r>
            <a:r>
              <a:rPr sz="1500" spc="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spc="-49" dirty="0">
                <a:solidFill>
                  <a:srgbClr val="2D481E"/>
                </a:solidFill>
                <a:latin typeface="Times New Roman"/>
                <a:cs typeface="Times New Roman"/>
              </a:rPr>
              <a:t>другие</a:t>
            </a:r>
            <a:r>
              <a:rPr sz="1500" spc="-4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spc="-19" dirty="0">
                <a:solidFill>
                  <a:srgbClr val="2D481E"/>
                </a:solidFill>
                <a:latin typeface="Times New Roman"/>
                <a:cs typeface="Times New Roman"/>
              </a:rPr>
              <a:t>отклонения</a:t>
            </a:r>
            <a:r>
              <a:rPr sz="1500" spc="-15" dirty="0">
                <a:solidFill>
                  <a:srgbClr val="2D481E"/>
                </a:solidFill>
                <a:latin typeface="Times New Roman"/>
                <a:cs typeface="Times New Roman"/>
              </a:rPr>
              <a:t> от </a:t>
            </a:r>
            <a:r>
              <a:rPr sz="1500" spc="-36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spc="-19" dirty="0">
                <a:solidFill>
                  <a:srgbClr val="2D481E"/>
                </a:solidFill>
                <a:latin typeface="Times New Roman"/>
                <a:cs typeface="Times New Roman"/>
              </a:rPr>
              <a:t>нормативного</a:t>
            </a:r>
            <a:r>
              <a:rPr sz="1500" spc="-4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spc="-26" dirty="0">
                <a:solidFill>
                  <a:srgbClr val="2D481E"/>
                </a:solidFill>
                <a:latin typeface="Times New Roman"/>
                <a:cs typeface="Times New Roman"/>
              </a:rPr>
              <a:t>поведения</a:t>
            </a:r>
            <a:r>
              <a:rPr sz="1500" spc="-26" dirty="0">
                <a:solidFill>
                  <a:srgbClr val="171717"/>
                </a:solidFill>
                <a:latin typeface="Times New Roman"/>
                <a:cs typeface="Times New Roman"/>
              </a:rPr>
              <a:t>.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0594" y="4096131"/>
            <a:ext cx="2222659" cy="1882727"/>
          </a:xfrm>
          <a:prstGeom prst="rect">
            <a:avLst/>
          </a:prstGeom>
        </p:spPr>
        <p:txBody>
          <a:bodyPr vert="horz" wrap="square" lIns="0" tIns="35719" rIns="0" bIns="0" rtlCol="0">
            <a:spAutoFit/>
          </a:bodyPr>
          <a:lstStyle/>
          <a:p>
            <a:pPr marL="171450" marR="3810" indent="-171450" algn="just">
              <a:lnSpc>
                <a:spcPts val="1620"/>
              </a:lnSpc>
              <a:spcBef>
                <a:spcPts val="281"/>
              </a:spcBef>
              <a:buFont typeface="Microsoft Sans Serif"/>
              <a:buChar char="•"/>
              <a:tabLst>
                <a:tab pos="171450" algn="l"/>
                <a:tab pos="1498283" algn="l"/>
              </a:tabLst>
            </a:pPr>
            <a:r>
              <a:rPr sz="1500" spc="26" dirty="0">
                <a:solidFill>
                  <a:srgbClr val="2D481E"/>
                </a:solidFill>
                <a:latin typeface="Times New Roman"/>
                <a:cs typeface="Times New Roman"/>
              </a:rPr>
              <a:t>По</a:t>
            </a:r>
            <a:r>
              <a:rPr sz="1500" spc="3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spc="-8" dirty="0">
                <a:solidFill>
                  <a:srgbClr val="2D481E"/>
                </a:solidFill>
                <a:latin typeface="Times New Roman"/>
                <a:cs typeface="Times New Roman"/>
              </a:rPr>
              <a:t>мнению</a:t>
            </a:r>
            <a:r>
              <a:rPr sz="1500" spc="-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spc="-49" dirty="0">
                <a:solidFill>
                  <a:srgbClr val="2D481E"/>
                </a:solidFill>
                <a:latin typeface="Times New Roman"/>
                <a:cs typeface="Times New Roman"/>
              </a:rPr>
              <a:t>ученых, </a:t>
            </a:r>
            <a:r>
              <a:rPr sz="1500" spc="-4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b="1" spc="-38" dirty="0">
                <a:solidFill>
                  <a:srgbClr val="2D481E"/>
                </a:solidFill>
                <a:latin typeface="Times New Roman"/>
                <a:cs typeface="Times New Roman"/>
              </a:rPr>
              <a:t>экстремизм</a:t>
            </a:r>
            <a:r>
              <a:rPr sz="1500" b="1" spc="-3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b="1" spc="11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1500" b="1" spc="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b="1" spc="-15" dirty="0">
                <a:solidFill>
                  <a:srgbClr val="2D481E"/>
                </a:solidFill>
                <a:latin typeface="Times New Roman"/>
                <a:cs typeface="Times New Roman"/>
              </a:rPr>
              <a:t>терроризм </a:t>
            </a:r>
            <a:r>
              <a:rPr sz="1500" b="1" spc="-36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b="1" spc="-49" dirty="0">
                <a:solidFill>
                  <a:srgbClr val="2D481E"/>
                </a:solidFill>
                <a:latin typeface="Times New Roman"/>
                <a:cs typeface="Times New Roman"/>
              </a:rPr>
              <a:t>яв</a:t>
            </a:r>
            <a:r>
              <a:rPr sz="1500" b="1" spc="-60" dirty="0">
                <a:solidFill>
                  <a:srgbClr val="2D481E"/>
                </a:solidFill>
                <a:latin typeface="Times New Roman"/>
                <a:cs typeface="Times New Roman"/>
              </a:rPr>
              <a:t>л</a:t>
            </a:r>
            <a:r>
              <a:rPr sz="1500" b="1" spc="-26" dirty="0">
                <a:solidFill>
                  <a:srgbClr val="2D481E"/>
                </a:solidFill>
                <a:latin typeface="Times New Roman"/>
                <a:cs typeface="Times New Roman"/>
              </a:rPr>
              <a:t>яют</a:t>
            </a:r>
            <a:r>
              <a:rPr sz="1500" b="1" spc="-19" dirty="0">
                <a:solidFill>
                  <a:srgbClr val="2D481E"/>
                </a:solidFill>
                <a:latin typeface="Times New Roman"/>
                <a:cs typeface="Times New Roman"/>
              </a:rPr>
              <a:t>с</a:t>
            </a:r>
            <a:r>
              <a:rPr sz="1500" b="1" spc="-71" dirty="0">
                <a:solidFill>
                  <a:srgbClr val="2D481E"/>
                </a:solidFill>
                <a:latin typeface="Times New Roman"/>
                <a:cs typeface="Times New Roman"/>
              </a:rPr>
              <a:t>я</a:t>
            </a:r>
            <a:r>
              <a:rPr sz="1500" b="1" dirty="0">
                <a:solidFill>
                  <a:srgbClr val="2D481E"/>
                </a:solidFill>
                <a:latin typeface="Times New Roman"/>
                <a:cs typeface="Times New Roman"/>
              </a:rPr>
              <a:t>	</a:t>
            </a:r>
            <a:r>
              <a:rPr sz="1500" b="1" spc="-41" dirty="0">
                <a:solidFill>
                  <a:srgbClr val="2D481E"/>
                </a:solidFill>
                <a:latin typeface="Times New Roman"/>
                <a:cs typeface="Times New Roman"/>
              </a:rPr>
              <a:t>з</a:t>
            </a:r>
            <a:r>
              <a:rPr sz="1500" b="1" spc="-56" dirty="0">
                <a:solidFill>
                  <a:srgbClr val="2D481E"/>
                </a:solidFill>
                <a:latin typeface="Times New Roman"/>
                <a:cs typeface="Times New Roman"/>
              </a:rPr>
              <a:t>в</a:t>
            </a:r>
            <a:r>
              <a:rPr sz="1500" b="1" spc="-15" dirty="0">
                <a:solidFill>
                  <a:srgbClr val="2D481E"/>
                </a:solidFill>
                <a:latin typeface="Times New Roman"/>
                <a:cs typeface="Times New Roman"/>
              </a:rPr>
              <a:t>е</a:t>
            </a:r>
            <a:r>
              <a:rPr sz="1500" b="1" spc="-11" dirty="0">
                <a:solidFill>
                  <a:srgbClr val="2D481E"/>
                </a:solidFill>
                <a:latin typeface="Times New Roman"/>
                <a:cs typeface="Times New Roman"/>
              </a:rPr>
              <a:t>н</a:t>
            </a:r>
            <a:r>
              <a:rPr sz="1500" b="1" spc="-53" dirty="0">
                <a:solidFill>
                  <a:srgbClr val="2D481E"/>
                </a:solidFill>
                <a:latin typeface="Times New Roman"/>
                <a:cs typeface="Times New Roman"/>
              </a:rPr>
              <a:t>ь</a:t>
            </a:r>
            <a:r>
              <a:rPr sz="1500" b="1" spc="-68" dirty="0">
                <a:solidFill>
                  <a:srgbClr val="2D481E"/>
                </a:solidFill>
                <a:latin typeface="Times New Roman"/>
                <a:cs typeface="Times New Roman"/>
              </a:rPr>
              <a:t>я</a:t>
            </a:r>
            <a:r>
              <a:rPr sz="1500" b="1" spc="-23" dirty="0">
                <a:solidFill>
                  <a:srgbClr val="2D481E"/>
                </a:solidFill>
                <a:latin typeface="Times New Roman"/>
                <a:cs typeface="Times New Roman"/>
              </a:rPr>
              <a:t>ми  </a:t>
            </a:r>
            <a:r>
              <a:rPr sz="1500" b="1" spc="-11" dirty="0">
                <a:solidFill>
                  <a:srgbClr val="2D481E"/>
                </a:solidFill>
                <a:latin typeface="Times New Roman"/>
                <a:cs typeface="Times New Roman"/>
              </a:rPr>
              <a:t>цепочки</a:t>
            </a:r>
            <a:endParaRPr sz="1500" b="1" dirty="0">
              <a:latin typeface="Times New Roman"/>
              <a:cs typeface="Times New Roman"/>
            </a:endParaRPr>
          </a:p>
          <a:p>
            <a:pPr marL="171450">
              <a:lnSpc>
                <a:spcPts val="1508"/>
              </a:lnSpc>
            </a:pPr>
            <a:r>
              <a:rPr sz="1500" b="1" spc="-41" dirty="0">
                <a:solidFill>
                  <a:srgbClr val="2D481E"/>
                </a:solidFill>
                <a:latin typeface="Times New Roman"/>
                <a:cs typeface="Times New Roman"/>
              </a:rPr>
              <a:t>взаимосвязанных</a:t>
            </a:r>
            <a:endParaRPr sz="1500" b="1" dirty="0">
              <a:latin typeface="Times New Roman"/>
              <a:cs typeface="Times New Roman"/>
            </a:endParaRPr>
          </a:p>
          <a:p>
            <a:pPr marL="171450" marR="3810" algn="just">
              <a:lnSpc>
                <a:spcPts val="1620"/>
              </a:lnSpc>
              <a:spcBef>
                <a:spcPts val="113"/>
              </a:spcBef>
            </a:pPr>
            <a:r>
              <a:rPr sz="1500" b="1" spc="-19" dirty="0">
                <a:solidFill>
                  <a:srgbClr val="2D481E"/>
                </a:solidFill>
                <a:latin typeface="Times New Roman"/>
                <a:cs typeface="Times New Roman"/>
              </a:rPr>
              <a:t>понятий:</a:t>
            </a:r>
            <a:r>
              <a:rPr sz="1500" spc="-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spc="-34" dirty="0">
                <a:solidFill>
                  <a:srgbClr val="2D481E"/>
                </a:solidFill>
                <a:latin typeface="Times New Roman"/>
                <a:cs typeface="Times New Roman"/>
              </a:rPr>
              <a:t>радикализм</a:t>
            </a:r>
            <a:r>
              <a:rPr sz="1500" spc="-3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2D481E"/>
                </a:solidFill>
                <a:latin typeface="Times New Roman"/>
                <a:cs typeface="Times New Roman"/>
              </a:rPr>
              <a:t>– </a:t>
            </a:r>
            <a:r>
              <a:rPr sz="15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spc="-38" dirty="0">
                <a:solidFill>
                  <a:srgbClr val="2D481E"/>
                </a:solidFill>
                <a:latin typeface="Times New Roman"/>
                <a:cs typeface="Times New Roman"/>
              </a:rPr>
              <a:t>экстремизм </a:t>
            </a:r>
            <a:r>
              <a:rPr sz="1500" dirty="0">
                <a:solidFill>
                  <a:srgbClr val="2D481E"/>
                </a:solidFill>
                <a:latin typeface="Times New Roman"/>
                <a:cs typeface="Times New Roman"/>
              </a:rPr>
              <a:t>– </a:t>
            </a:r>
            <a:r>
              <a:rPr sz="1500" spc="-8" dirty="0">
                <a:solidFill>
                  <a:srgbClr val="2D481E"/>
                </a:solidFill>
                <a:latin typeface="Times New Roman"/>
                <a:cs typeface="Times New Roman"/>
              </a:rPr>
              <a:t>фанатизм </a:t>
            </a:r>
            <a:r>
              <a:rPr sz="1500" dirty="0">
                <a:solidFill>
                  <a:srgbClr val="2D481E"/>
                </a:solidFill>
                <a:latin typeface="Times New Roman"/>
                <a:cs typeface="Times New Roman"/>
              </a:rPr>
              <a:t>– </a:t>
            </a:r>
            <a:r>
              <a:rPr sz="1500" spc="-36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spc="-15" dirty="0">
                <a:solidFill>
                  <a:srgbClr val="2D481E"/>
                </a:solidFill>
                <a:latin typeface="Times New Roman"/>
                <a:cs typeface="Times New Roman"/>
              </a:rPr>
              <a:t>терроризм.</a:t>
            </a:r>
            <a:endParaRPr sz="1500" dirty="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602611" y="1035557"/>
            <a:ext cx="6390799" cy="4777740"/>
          </a:xfrm>
          <a:custGeom>
            <a:avLst/>
            <a:gdLst/>
            <a:ahLst/>
            <a:cxnLst/>
            <a:rect l="l" t="t" r="r" b="b"/>
            <a:pathLst>
              <a:path w="8521065" h="6370320">
                <a:moveTo>
                  <a:pt x="0" y="6370320"/>
                </a:moveTo>
                <a:lnTo>
                  <a:pt x="8520684" y="6370320"/>
                </a:lnTo>
                <a:lnTo>
                  <a:pt x="8520684" y="0"/>
                </a:lnTo>
                <a:lnTo>
                  <a:pt x="0" y="0"/>
                </a:lnTo>
                <a:lnTo>
                  <a:pt x="0" y="6370320"/>
                </a:lnTo>
                <a:close/>
              </a:path>
            </a:pathLst>
          </a:custGeom>
          <a:ln w="914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2566035" y="1016782"/>
            <a:ext cx="6165288" cy="1671611"/>
          </a:xfrm>
          <a:prstGeom prst="rect">
            <a:avLst/>
          </a:prstGeom>
        </p:spPr>
        <p:txBody>
          <a:bodyPr vert="horz" wrap="square" lIns="0" tIns="9525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9525" marR="3810">
              <a:spcBef>
                <a:spcPts val="75"/>
              </a:spcBef>
            </a:pPr>
            <a:r>
              <a:rPr sz="1800" spc="-41" dirty="0">
                <a:solidFill>
                  <a:srgbClr val="2D481E"/>
                </a:solidFill>
                <a:latin typeface="Times New Roman"/>
                <a:cs typeface="Times New Roman"/>
              </a:rPr>
              <a:t>Радикализм</a:t>
            </a:r>
            <a:r>
              <a:rPr sz="18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8" dirty="0">
                <a:solidFill>
                  <a:srgbClr val="2D481E"/>
                </a:solidFill>
                <a:latin typeface="Times New Roman"/>
                <a:cs typeface="Times New Roman"/>
              </a:rPr>
              <a:t>(от</a:t>
            </a:r>
            <a:r>
              <a:rPr sz="1800" spc="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49" dirty="0">
                <a:solidFill>
                  <a:srgbClr val="2D481E"/>
                </a:solidFill>
                <a:latin typeface="Times New Roman"/>
                <a:cs typeface="Times New Roman"/>
              </a:rPr>
              <a:t>лат.</a:t>
            </a:r>
            <a:r>
              <a:rPr sz="18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53" dirty="0">
                <a:solidFill>
                  <a:srgbClr val="2D481E"/>
                </a:solidFill>
                <a:latin typeface="Times New Roman"/>
                <a:cs typeface="Times New Roman"/>
              </a:rPr>
              <a:t>radix</a:t>
            </a:r>
            <a:r>
              <a:rPr sz="1800" spc="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D481E"/>
                </a:solidFill>
                <a:latin typeface="Times New Roman"/>
                <a:cs typeface="Times New Roman"/>
              </a:rPr>
              <a:t>—</a:t>
            </a:r>
            <a:r>
              <a:rPr sz="1800" spc="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26" dirty="0">
                <a:solidFill>
                  <a:srgbClr val="2D481E"/>
                </a:solidFill>
                <a:latin typeface="Times New Roman"/>
                <a:cs typeface="Times New Roman"/>
              </a:rPr>
              <a:t>корень)обозначает</a:t>
            </a:r>
            <a:r>
              <a:rPr sz="1800" spc="-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4" dirty="0">
                <a:solidFill>
                  <a:srgbClr val="2D481E"/>
                </a:solidFill>
                <a:latin typeface="Times New Roman"/>
                <a:cs typeface="Times New Roman"/>
              </a:rPr>
              <a:t>стремление </a:t>
            </a:r>
            <a:r>
              <a:rPr sz="1800" spc="-43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4" dirty="0">
                <a:solidFill>
                  <a:srgbClr val="2D481E"/>
                </a:solidFill>
                <a:latin typeface="Times New Roman"/>
                <a:cs typeface="Times New Roman"/>
              </a:rPr>
              <a:t>доводить</a:t>
            </a:r>
            <a:r>
              <a:rPr sz="1800" spc="-19" dirty="0">
                <a:solidFill>
                  <a:srgbClr val="2D481E"/>
                </a:solidFill>
                <a:latin typeface="Times New Roman"/>
                <a:cs typeface="Times New Roman"/>
              </a:rPr>
              <a:t> политическое</a:t>
            </a:r>
            <a:r>
              <a:rPr sz="1800" spc="-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4" dirty="0">
                <a:solidFill>
                  <a:srgbClr val="2D481E"/>
                </a:solidFill>
                <a:latin typeface="Times New Roman"/>
                <a:cs typeface="Times New Roman"/>
              </a:rPr>
              <a:t>или</a:t>
            </a:r>
            <a:r>
              <a:rPr sz="18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4" dirty="0">
                <a:solidFill>
                  <a:srgbClr val="2D481E"/>
                </a:solidFill>
                <a:latin typeface="Times New Roman"/>
                <a:cs typeface="Times New Roman"/>
              </a:rPr>
              <a:t>иное</a:t>
            </a:r>
            <a:r>
              <a:rPr sz="1800" spc="-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26" dirty="0">
                <a:solidFill>
                  <a:srgbClr val="2D481E"/>
                </a:solidFill>
                <a:latin typeface="Times New Roman"/>
                <a:cs typeface="Times New Roman"/>
              </a:rPr>
              <a:t>мнение</a:t>
            </a:r>
            <a:r>
              <a:rPr sz="1800" spc="-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0" dirty="0">
                <a:solidFill>
                  <a:srgbClr val="2D481E"/>
                </a:solidFill>
                <a:latin typeface="Times New Roman"/>
                <a:cs typeface="Times New Roman"/>
              </a:rPr>
              <a:t>до</a:t>
            </a:r>
            <a:r>
              <a:rPr sz="18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45" dirty="0">
                <a:solidFill>
                  <a:srgbClr val="2D481E"/>
                </a:solidFill>
                <a:latin typeface="Times New Roman"/>
                <a:cs typeface="Times New Roman"/>
              </a:rPr>
              <a:t>его</a:t>
            </a:r>
            <a:r>
              <a:rPr sz="18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4" dirty="0">
                <a:solidFill>
                  <a:srgbClr val="2D481E"/>
                </a:solidFill>
                <a:latin typeface="Times New Roman"/>
                <a:cs typeface="Times New Roman"/>
              </a:rPr>
              <a:t>конечных </a:t>
            </a:r>
            <a:r>
              <a:rPr sz="1800" spc="-3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4" dirty="0">
                <a:solidFill>
                  <a:srgbClr val="2D481E"/>
                </a:solidFill>
                <a:latin typeface="Times New Roman"/>
                <a:cs typeface="Times New Roman"/>
              </a:rPr>
              <a:t>логических</a:t>
            </a:r>
            <a:r>
              <a:rPr sz="1800" spc="-1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11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18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8" dirty="0">
                <a:solidFill>
                  <a:srgbClr val="2D481E"/>
                </a:solidFill>
                <a:latin typeface="Times New Roman"/>
                <a:cs typeface="Times New Roman"/>
              </a:rPr>
              <a:t>практических</a:t>
            </a:r>
            <a:r>
              <a:rPr sz="1800" spc="-1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56" dirty="0">
                <a:solidFill>
                  <a:srgbClr val="2D481E"/>
                </a:solidFill>
                <a:latin typeface="Times New Roman"/>
                <a:cs typeface="Times New Roman"/>
              </a:rPr>
              <a:t>выводов,</a:t>
            </a:r>
            <a:r>
              <a:rPr sz="1800" spc="-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19" dirty="0">
                <a:solidFill>
                  <a:srgbClr val="2D481E"/>
                </a:solidFill>
                <a:latin typeface="Times New Roman"/>
                <a:cs typeface="Times New Roman"/>
              </a:rPr>
              <a:t>не</a:t>
            </a:r>
            <a:r>
              <a:rPr sz="1800" spc="-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41" dirty="0">
                <a:solidFill>
                  <a:srgbClr val="2D481E"/>
                </a:solidFill>
                <a:latin typeface="Times New Roman"/>
                <a:cs typeface="Times New Roman"/>
              </a:rPr>
              <a:t>мирясь</a:t>
            </a:r>
            <a:r>
              <a:rPr sz="18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11" dirty="0">
                <a:solidFill>
                  <a:srgbClr val="2D481E"/>
                </a:solidFill>
                <a:latin typeface="Times New Roman"/>
                <a:cs typeface="Times New Roman"/>
              </a:rPr>
              <a:t>ни</a:t>
            </a:r>
            <a:r>
              <a:rPr sz="1800" spc="-1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0" dirty="0">
                <a:solidFill>
                  <a:srgbClr val="2D481E"/>
                </a:solidFill>
                <a:latin typeface="Times New Roman"/>
                <a:cs typeface="Times New Roman"/>
              </a:rPr>
              <a:t>на</a:t>
            </a:r>
            <a:r>
              <a:rPr sz="18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64" dirty="0">
                <a:solidFill>
                  <a:srgbClr val="2D481E"/>
                </a:solidFill>
                <a:latin typeface="Times New Roman"/>
                <a:cs typeface="Times New Roman"/>
              </a:rPr>
              <a:t>каких </a:t>
            </a:r>
            <a:r>
              <a:rPr sz="1800" spc="-6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8" dirty="0">
                <a:solidFill>
                  <a:srgbClr val="2D481E"/>
                </a:solidFill>
                <a:latin typeface="Times New Roman"/>
                <a:cs typeface="Times New Roman"/>
              </a:rPr>
              <a:t>компромиссах.</a:t>
            </a:r>
            <a:endParaRPr sz="1800" dirty="0">
              <a:latin typeface="Times New Roman"/>
              <a:cs typeface="Times New Roman"/>
            </a:endParaRPr>
          </a:p>
          <a:p>
            <a:pPr marL="9525" marR="83344"/>
            <a:r>
              <a:rPr sz="1800" b="1" spc="-23" dirty="0">
                <a:solidFill>
                  <a:srgbClr val="2D481E"/>
                </a:solidFill>
                <a:latin typeface="Times New Roman"/>
                <a:cs typeface="Times New Roman"/>
              </a:rPr>
              <a:t>Экстремизм</a:t>
            </a:r>
            <a:r>
              <a:rPr sz="18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8" dirty="0">
                <a:solidFill>
                  <a:srgbClr val="2D481E"/>
                </a:solidFill>
                <a:latin typeface="Times New Roman"/>
                <a:cs typeface="Times New Roman"/>
              </a:rPr>
              <a:t>(от</a:t>
            </a:r>
            <a:r>
              <a:rPr sz="18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49" dirty="0">
                <a:solidFill>
                  <a:srgbClr val="2D481E"/>
                </a:solidFill>
                <a:latin typeface="Times New Roman"/>
                <a:cs typeface="Times New Roman"/>
              </a:rPr>
              <a:t>лат.</a:t>
            </a:r>
            <a:r>
              <a:rPr sz="18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4" dirty="0">
                <a:solidFill>
                  <a:srgbClr val="2D481E"/>
                </a:solidFill>
                <a:latin typeface="Times New Roman"/>
                <a:cs typeface="Times New Roman"/>
              </a:rPr>
              <a:t>ехtremus</a:t>
            </a:r>
            <a:r>
              <a:rPr sz="1800" spc="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8" dirty="0">
                <a:solidFill>
                  <a:srgbClr val="2D481E"/>
                </a:solidFill>
                <a:latin typeface="Times New Roman"/>
                <a:cs typeface="Times New Roman"/>
              </a:rPr>
              <a:t>-</a:t>
            </a:r>
            <a:r>
              <a:rPr sz="1800" spc="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23" dirty="0">
                <a:solidFill>
                  <a:srgbClr val="2D481E"/>
                </a:solidFill>
                <a:latin typeface="Times New Roman"/>
                <a:cs typeface="Times New Roman"/>
              </a:rPr>
              <a:t>крайний)</a:t>
            </a:r>
            <a:r>
              <a:rPr sz="1800" spc="-26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8" dirty="0">
                <a:solidFill>
                  <a:srgbClr val="2D481E"/>
                </a:solidFill>
                <a:latin typeface="Times New Roman"/>
                <a:cs typeface="Times New Roman"/>
              </a:rPr>
              <a:t>переводится</a:t>
            </a:r>
            <a:r>
              <a:rPr sz="18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86" dirty="0">
                <a:solidFill>
                  <a:srgbClr val="2D481E"/>
                </a:solidFill>
                <a:latin typeface="Times New Roman"/>
                <a:cs typeface="Times New Roman"/>
              </a:rPr>
              <a:t>как </a:t>
            </a:r>
            <a:r>
              <a:rPr sz="1800" spc="-8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26" dirty="0">
                <a:solidFill>
                  <a:srgbClr val="2D481E"/>
                </a:solidFill>
                <a:latin typeface="Times New Roman"/>
                <a:cs typeface="Times New Roman"/>
              </a:rPr>
              <a:t>приверженность</a:t>
            </a:r>
            <a:r>
              <a:rPr sz="1800" spc="-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98" dirty="0">
                <a:solidFill>
                  <a:srgbClr val="2D481E"/>
                </a:solidFill>
                <a:latin typeface="Times New Roman"/>
                <a:cs typeface="Times New Roman"/>
              </a:rPr>
              <a:t>к</a:t>
            </a:r>
            <a:r>
              <a:rPr sz="1800" spc="-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26" dirty="0">
                <a:solidFill>
                  <a:srgbClr val="2D481E"/>
                </a:solidFill>
                <a:latin typeface="Times New Roman"/>
                <a:cs typeface="Times New Roman"/>
              </a:rPr>
              <a:t>крайним</a:t>
            </a:r>
            <a:r>
              <a:rPr sz="1800" spc="-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64" dirty="0">
                <a:solidFill>
                  <a:srgbClr val="2D481E"/>
                </a:solidFill>
                <a:latin typeface="Times New Roman"/>
                <a:cs typeface="Times New Roman"/>
              </a:rPr>
              <a:t>взглядам</a:t>
            </a:r>
            <a:r>
              <a:rPr sz="1800" spc="-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11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18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49" dirty="0">
                <a:solidFill>
                  <a:srgbClr val="2D481E"/>
                </a:solidFill>
                <a:latin typeface="Times New Roman"/>
                <a:cs typeface="Times New Roman"/>
              </a:rPr>
              <a:t>радикальным</a:t>
            </a:r>
            <a:r>
              <a:rPr sz="1800" spc="-1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56" dirty="0">
                <a:solidFill>
                  <a:srgbClr val="2D481E"/>
                </a:solidFill>
                <a:latin typeface="Times New Roman"/>
                <a:cs typeface="Times New Roman"/>
              </a:rPr>
              <a:t>мерам.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662142" y="2688393"/>
            <a:ext cx="6210300" cy="305660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800" b="1" spc="-23" dirty="0">
                <a:solidFill>
                  <a:srgbClr val="2D481E"/>
                </a:solidFill>
                <a:latin typeface="Times New Roman"/>
                <a:cs typeface="Times New Roman"/>
              </a:rPr>
              <a:t>Фанатизм</a:t>
            </a:r>
            <a:r>
              <a:rPr sz="1800" b="1" spc="-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8" dirty="0">
                <a:solidFill>
                  <a:srgbClr val="2D481E"/>
                </a:solidFill>
                <a:latin typeface="Times New Roman"/>
                <a:cs typeface="Times New Roman"/>
              </a:rPr>
              <a:t>(от</a:t>
            </a:r>
            <a:r>
              <a:rPr sz="18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45" dirty="0">
                <a:solidFill>
                  <a:srgbClr val="2D481E"/>
                </a:solidFill>
                <a:latin typeface="Times New Roman"/>
                <a:cs typeface="Times New Roman"/>
              </a:rPr>
              <a:t>лат.</a:t>
            </a:r>
            <a:r>
              <a:rPr sz="1800" spc="-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26" dirty="0">
                <a:solidFill>
                  <a:srgbClr val="2D481E"/>
                </a:solidFill>
                <a:latin typeface="Times New Roman"/>
                <a:cs typeface="Times New Roman"/>
              </a:rPr>
              <a:t>fanum</a:t>
            </a:r>
            <a:r>
              <a:rPr sz="1800" spc="-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8" dirty="0">
                <a:solidFill>
                  <a:srgbClr val="2D481E"/>
                </a:solidFill>
                <a:latin typeface="Times New Roman"/>
                <a:cs typeface="Times New Roman"/>
              </a:rPr>
              <a:t>-</a:t>
            </a:r>
            <a:r>
              <a:rPr sz="18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45" dirty="0">
                <a:solidFill>
                  <a:srgbClr val="2D481E"/>
                </a:solidFill>
                <a:latin typeface="Times New Roman"/>
                <a:cs typeface="Times New Roman"/>
              </a:rPr>
              <a:t>жертвенник)</a:t>
            </a:r>
            <a:r>
              <a:rPr sz="1800" spc="-1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8" dirty="0">
                <a:solidFill>
                  <a:srgbClr val="2D481E"/>
                </a:solidFill>
                <a:latin typeface="Times New Roman"/>
                <a:cs typeface="Times New Roman"/>
              </a:rPr>
              <a:t>-</a:t>
            </a:r>
            <a:r>
              <a:rPr sz="18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56" dirty="0">
                <a:solidFill>
                  <a:srgbClr val="2D481E"/>
                </a:solidFill>
                <a:latin typeface="Times New Roman"/>
                <a:cs typeface="Times New Roman"/>
              </a:rPr>
              <a:t>твердая</a:t>
            </a:r>
            <a:r>
              <a:rPr sz="1800" spc="-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15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1800" spc="-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19" dirty="0">
                <a:solidFill>
                  <a:srgbClr val="2D481E"/>
                </a:solidFill>
                <a:latin typeface="Times New Roman"/>
                <a:cs typeface="Times New Roman"/>
              </a:rPr>
              <a:t>не</a:t>
            </a:r>
            <a:r>
              <a:rPr sz="18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D481E"/>
                </a:solidFill>
                <a:latin typeface="Times New Roman"/>
                <a:cs typeface="Times New Roman"/>
              </a:rPr>
              <a:t>признаю-</a:t>
            </a:r>
            <a:endParaRPr sz="1800" dirty="0">
              <a:latin typeface="Times New Roman"/>
              <a:cs typeface="Times New Roman"/>
            </a:endParaRPr>
          </a:p>
          <a:p>
            <a:pPr marL="9525" marR="320516">
              <a:spcBef>
                <a:spcPts val="4"/>
              </a:spcBef>
            </a:pPr>
            <a:r>
              <a:rPr sz="1800" spc="-38" dirty="0">
                <a:solidFill>
                  <a:srgbClr val="2D481E"/>
                </a:solidFill>
                <a:latin typeface="Times New Roman"/>
                <a:cs typeface="Times New Roman"/>
              </a:rPr>
              <a:t>щая</a:t>
            </a:r>
            <a:r>
              <a:rPr sz="18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41" dirty="0">
                <a:solidFill>
                  <a:srgbClr val="2D481E"/>
                </a:solidFill>
                <a:latin typeface="Times New Roman"/>
                <a:cs typeface="Times New Roman"/>
              </a:rPr>
              <a:t>никаких</a:t>
            </a:r>
            <a:r>
              <a:rPr sz="1800" spc="-2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56" dirty="0">
                <a:solidFill>
                  <a:srgbClr val="2D481E"/>
                </a:solidFill>
                <a:latin typeface="Times New Roman"/>
                <a:cs typeface="Times New Roman"/>
              </a:rPr>
              <a:t>аргументов</a:t>
            </a:r>
            <a:r>
              <a:rPr sz="1800" spc="-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8" dirty="0">
                <a:solidFill>
                  <a:srgbClr val="2D481E"/>
                </a:solidFill>
                <a:latin typeface="Times New Roman"/>
                <a:cs typeface="Times New Roman"/>
              </a:rPr>
              <a:t>безальтернативная</a:t>
            </a:r>
            <a:r>
              <a:rPr sz="18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26" dirty="0">
                <a:solidFill>
                  <a:srgbClr val="2D481E"/>
                </a:solidFill>
                <a:latin typeface="Times New Roman"/>
                <a:cs typeface="Times New Roman"/>
              </a:rPr>
              <a:t>приверженность </a:t>
            </a:r>
            <a:r>
              <a:rPr sz="1800" spc="-2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8" dirty="0">
                <a:solidFill>
                  <a:srgbClr val="2D481E"/>
                </a:solidFill>
                <a:latin typeface="Times New Roman"/>
                <a:cs typeface="Times New Roman"/>
              </a:rPr>
              <a:t>личности</a:t>
            </a:r>
            <a:r>
              <a:rPr sz="18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0" dirty="0">
                <a:solidFill>
                  <a:srgbClr val="2D481E"/>
                </a:solidFill>
                <a:latin typeface="Times New Roman"/>
                <a:cs typeface="Times New Roman"/>
              </a:rPr>
              <a:t>определенным</a:t>
            </a:r>
            <a:r>
              <a:rPr sz="18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41" dirty="0">
                <a:solidFill>
                  <a:srgbClr val="2D481E"/>
                </a:solidFill>
                <a:latin typeface="Times New Roman"/>
                <a:cs typeface="Times New Roman"/>
              </a:rPr>
              <a:t>представлениям</a:t>
            </a:r>
            <a:r>
              <a:rPr sz="1800" spc="-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11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1800" spc="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64" dirty="0">
                <a:solidFill>
                  <a:srgbClr val="2D481E"/>
                </a:solidFill>
                <a:latin typeface="Times New Roman"/>
                <a:cs typeface="Times New Roman"/>
              </a:rPr>
              <a:t>убеждениям,</a:t>
            </a:r>
            <a:r>
              <a:rPr sz="1800" spc="1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8" dirty="0">
                <a:solidFill>
                  <a:srgbClr val="2D481E"/>
                </a:solidFill>
                <a:latin typeface="Times New Roman"/>
                <a:cs typeface="Times New Roman"/>
              </a:rPr>
              <a:t>что</a:t>
            </a:r>
            <a:r>
              <a:rPr sz="1800" spc="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83" dirty="0">
                <a:solidFill>
                  <a:srgbClr val="2D481E"/>
                </a:solidFill>
                <a:latin typeface="Times New Roman"/>
                <a:cs typeface="Times New Roman"/>
              </a:rPr>
              <a:t>в </a:t>
            </a:r>
            <a:r>
              <a:rPr sz="1800" spc="-43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4" dirty="0">
                <a:solidFill>
                  <a:srgbClr val="2D481E"/>
                </a:solidFill>
                <a:latin typeface="Times New Roman"/>
                <a:cs typeface="Times New Roman"/>
              </a:rPr>
              <a:t>решающей</a:t>
            </a:r>
            <a:r>
              <a:rPr sz="1800" spc="-1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26" dirty="0">
                <a:solidFill>
                  <a:srgbClr val="2D481E"/>
                </a:solidFill>
                <a:latin typeface="Times New Roman"/>
                <a:cs typeface="Times New Roman"/>
              </a:rPr>
              <a:t>степени</a:t>
            </a:r>
            <a:r>
              <a:rPr sz="18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4" dirty="0">
                <a:solidFill>
                  <a:srgbClr val="2D481E"/>
                </a:solidFill>
                <a:latin typeface="Times New Roman"/>
                <a:cs typeface="Times New Roman"/>
              </a:rPr>
              <a:t>определяет</a:t>
            </a:r>
            <a:r>
              <a:rPr sz="1800" spc="-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4" dirty="0">
                <a:solidFill>
                  <a:srgbClr val="2D481E"/>
                </a:solidFill>
                <a:latin typeface="Times New Roman"/>
                <a:cs typeface="Times New Roman"/>
              </a:rPr>
              <a:t>практически</a:t>
            </a:r>
            <a:r>
              <a:rPr sz="1800" spc="-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11" dirty="0">
                <a:solidFill>
                  <a:srgbClr val="2D481E"/>
                </a:solidFill>
                <a:latin typeface="Times New Roman"/>
                <a:cs typeface="Times New Roman"/>
              </a:rPr>
              <a:t>любую</a:t>
            </a:r>
            <a:r>
              <a:rPr sz="1800" spc="3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56" dirty="0">
                <a:solidFill>
                  <a:srgbClr val="2D481E"/>
                </a:solidFill>
                <a:latin typeface="Times New Roman"/>
                <a:cs typeface="Times New Roman"/>
              </a:rPr>
              <a:t>ее </a:t>
            </a:r>
            <a:r>
              <a:rPr sz="1800" spc="-5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41" dirty="0">
                <a:solidFill>
                  <a:srgbClr val="2D481E"/>
                </a:solidFill>
                <a:latin typeface="Times New Roman"/>
                <a:cs typeface="Times New Roman"/>
              </a:rPr>
              <a:t>активность</a:t>
            </a:r>
            <a:r>
              <a:rPr sz="1800" spc="-2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15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18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4" dirty="0">
                <a:solidFill>
                  <a:srgbClr val="2D481E"/>
                </a:solidFill>
                <a:latin typeface="Times New Roman"/>
                <a:cs typeface="Times New Roman"/>
              </a:rPr>
              <a:t>оценочное</a:t>
            </a:r>
            <a:r>
              <a:rPr sz="1800" spc="-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8" dirty="0">
                <a:solidFill>
                  <a:srgbClr val="2D481E"/>
                </a:solidFill>
                <a:latin typeface="Times New Roman"/>
                <a:cs typeface="Times New Roman"/>
              </a:rPr>
              <a:t>отношение</a:t>
            </a:r>
            <a:r>
              <a:rPr sz="1800" spc="-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94" dirty="0">
                <a:solidFill>
                  <a:srgbClr val="2D481E"/>
                </a:solidFill>
                <a:latin typeface="Times New Roman"/>
                <a:cs typeface="Times New Roman"/>
              </a:rPr>
              <a:t>к</a:t>
            </a:r>
            <a:r>
              <a:rPr sz="18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56" dirty="0" err="1">
                <a:solidFill>
                  <a:srgbClr val="2D481E"/>
                </a:solidFill>
                <a:latin typeface="Times New Roman"/>
                <a:cs typeface="Times New Roman"/>
              </a:rPr>
              <a:t>окружающему</a:t>
            </a:r>
            <a:r>
              <a:rPr sz="1800" spc="-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56" dirty="0" err="1" smtClean="0">
                <a:solidFill>
                  <a:srgbClr val="2D481E"/>
                </a:solidFill>
                <a:latin typeface="Times New Roman"/>
                <a:cs typeface="Times New Roman"/>
              </a:rPr>
              <a:t>миру</a:t>
            </a:r>
            <a:r>
              <a:rPr sz="1800" spc="-56" dirty="0" smtClean="0">
                <a:solidFill>
                  <a:srgbClr val="2D481E"/>
                </a:solidFill>
                <a:latin typeface="Times New Roman"/>
                <a:cs typeface="Times New Roman"/>
              </a:rPr>
              <a:t>.</a:t>
            </a:r>
            <a:endParaRPr lang="ru-RU" sz="1800" dirty="0">
              <a:latin typeface="Times New Roman"/>
              <a:cs typeface="Times New Roman"/>
            </a:endParaRPr>
          </a:p>
          <a:p>
            <a:pPr marL="9525" marR="320516">
              <a:spcBef>
                <a:spcPts val="4"/>
              </a:spcBef>
            </a:pPr>
            <a:r>
              <a:rPr sz="1800" b="1" spc="4" dirty="0" err="1" smtClean="0">
                <a:solidFill>
                  <a:srgbClr val="2D481E"/>
                </a:solidFill>
                <a:latin typeface="Times New Roman"/>
                <a:cs typeface="Times New Roman"/>
              </a:rPr>
              <a:t>Терроризм</a:t>
            </a:r>
            <a:r>
              <a:rPr sz="1800" b="1" spc="8" dirty="0" smtClean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49" dirty="0">
                <a:solidFill>
                  <a:srgbClr val="2D481E"/>
                </a:solidFill>
                <a:latin typeface="Times New Roman"/>
                <a:cs typeface="Times New Roman"/>
              </a:rPr>
              <a:t>рассматривается</a:t>
            </a:r>
            <a:r>
              <a:rPr sz="18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86" dirty="0">
                <a:solidFill>
                  <a:srgbClr val="2D481E"/>
                </a:solidFill>
                <a:latin typeface="Times New Roman"/>
                <a:cs typeface="Times New Roman"/>
              </a:rPr>
              <a:t>как</a:t>
            </a:r>
            <a:r>
              <a:rPr sz="18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19" dirty="0">
                <a:solidFill>
                  <a:srgbClr val="2D481E"/>
                </a:solidFill>
                <a:latin typeface="Times New Roman"/>
                <a:cs typeface="Times New Roman"/>
              </a:rPr>
              <a:t>использование</a:t>
            </a:r>
            <a:r>
              <a:rPr sz="1800" spc="-3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26" dirty="0">
                <a:solidFill>
                  <a:srgbClr val="2D481E"/>
                </a:solidFill>
                <a:latin typeface="Times New Roman"/>
                <a:cs typeface="Times New Roman"/>
              </a:rPr>
              <a:t>насилия</a:t>
            </a:r>
            <a:r>
              <a:rPr sz="1800" spc="-1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4" dirty="0">
                <a:solidFill>
                  <a:srgbClr val="2D481E"/>
                </a:solidFill>
                <a:latin typeface="Times New Roman"/>
                <a:cs typeface="Times New Roman"/>
              </a:rPr>
              <a:t>или</a:t>
            </a:r>
            <a:endParaRPr sz="1800" dirty="0">
              <a:latin typeface="Times New Roman"/>
              <a:cs typeface="Times New Roman"/>
            </a:endParaRPr>
          </a:p>
          <a:p>
            <a:pPr marL="9525" marR="3810"/>
            <a:r>
              <a:rPr sz="1800" spc="-56" dirty="0">
                <a:solidFill>
                  <a:srgbClr val="2D481E"/>
                </a:solidFill>
                <a:latin typeface="Times New Roman"/>
                <a:cs typeface="Times New Roman"/>
              </a:rPr>
              <a:t>угрозы</a:t>
            </a:r>
            <a:r>
              <a:rPr sz="18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45" dirty="0">
                <a:solidFill>
                  <a:srgbClr val="2D481E"/>
                </a:solidFill>
                <a:latin typeface="Times New Roman"/>
                <a:cs typeface="Times New Roman"/>
              </a:rPr>
              <a:t>его</a:t>
            </a:r>
            <a:r>
              <a:rPr sz="1800" spc="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23" dirty="0">
                <a:solidFill>
                  <a:srgbClr val="2D481E"/>
                </a:solidFill>
                <a:latin typeface="Times New Roman"/>
                <a:cs typeface="Times New Roman"/>
              </a:rPr>
              <a:t>применения </a:t>
            </a:r>
            <a:r>
              <a:rPr sz="1800" spc="-83" dirty="0">
                <a:solidFill>
                  <a:srgbClr val="2D481E"/>
                </a:solidFill>
                <a:latin typeface="Times New Roman"/>
                <a:cs typeface="Times New Roman"/>
              </a:rPr>
              <a:t>в</a:t>
            </a:r>
            <a:r>
              <a:rPr sz="18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D481E"/>
                </a:solidFill>
                <a:latin typeface="Times New Roman"/>
                <a:cs typeface="Times New Roman"/>
              </a:rPr>
              <a:t>отношении</a:t>
            </a:r>
            <a:r>
              <a:rPr sz="1800" spc="-2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45" dirty="0">
                <a:solidFill>
                  <a:srgbClr val="2D481E"/>
                </a:solidFill>
                <a:latin typeface="Times New Roman"/>
                <a:cs typeface="Times New Roman"/>
              </a:rPr>
              <a:t>отдельных</a:t>
            </a:r>
            <a:r>
              <a:rPr sz="18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11" dirty="0">
                <a:solidFill>
                  <a:srgbClr val="2D481E"/>
                </a:solidFill>
                <a:latin typeface="Times New Roman"/>
                <a:cs typeface="Times New Roman"/>
              </a:rPr>
              <a:t>лиц, </a:t>
            </a:r>
            <a:r>
              <a:rPr sz="1800" spc="-49" dirty="0">
                <a:solidFill>
                  <a:srgbClr val="2D481E"/>
                </a:solidFill>
                <a:latin typeface="Times New Roman"/>
                <a:cs typeface="Times New Roman"/>
              </a:rPr>
              <a:t>группы</a:t>
            </a:r>
            <a:r>
              <a:rPr sz="1800" spc="-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4" dirty="0">
                <a:solidFill>
                  <a:srgbClr val="2D481E"/>
                </a:solidFill>
                <a:latin typeface="Times New Roman"/>
                <a:cs typeface="Times New Roman"/>
              </a:rPr>
              <a:t>лиц </a:t>
            </a:r>
            <a:r>
              <a:rPr sz="1800" spc="-43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4" dirty="0">
                <a:solidFill>
                  <a:srgbClr val="2D481E"/>
                </a:solidFill>
                <a:latin typeface="Times New Roman"/>
                <a:cs typeface="Times New Roman"/>
              </a:rPr>
              <a:t>или</a:t>
            </a:r>
            <a:r>
              <a:rPr sz="18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26" dirty="0">
                <a:solidFill>
                  <a:srgbClr val="2D481E"/>
                </a:solidFill>
                <a:latin typeface="Times New Roman"/>
                <a:cs typeface="Times New Roman"/>
              </a:rPr>
              <a:t>различных</a:t>
            </a:r>
            <a:r>
              <a:rPr sz="1800" spc="-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4" dirty="0">
                <a:solidFill>
                  <a:srgbClr val="2D481E"/>
                </a:solidFill>
                <a:latin typeface="Times New Roman"/>
                <a:cs typeface="Times New Roman"/>
              </a:rPr>
              <a:t>объектов</a:t>
            </a:r>
            <a:r>
              <a:rPr sz="18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53" dirty="0">
                <a:solidFill>
                  <a:srgbClr val="2D481E"/>
                </a:solidFill>
                <a:latin typeface="Times New Roman"/>
                <a:cs typeface="Times New Roman"/>
              </a:rPr>
              <a:t>с</a:t>
            </a:r>
            <a:r>
              <a:rPr sz="1800" spc="1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8" dirty="0">
                <a:solidFill>
                  <a:srgbClr val="2D481E"/>
                </a:solidFill>
                <a:latin typeface="Times New Roman"/>
                <a:cs typeface="Times New Roman"/>
              </a:rPr>
              <a:t>целью</a:t>
            </a:r>
            <a:r>
              <a:rPr sz="1800" spc="-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8" dirty="0">
                <a:solidFill>
                  <a:srgbClr val="2D481E"/>
                </a:solidFill>
                <a:latin typeface="Times New Roman"/>
                <a:cs typeface="Times New Roman"/>
              </a:rPr>
              <a:t>достижения</a:t>
            </a:r>
            <a:r>
              <a:rPr sz="1800" spc="-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26" dirty="0">
                <a:solidFill>
                  <a:srgbClr val="2D481E"/>
                </a:solidFill>
                <a:latin typeface="Times New Roman"/>
                <a:cs typeface="Times New Roman"/>
              </a:rPr>
              <a:t>политических,</a:t>
            </a:r>
            <a:endParaRPr sz="1800" dirty="0">
              <a:latin typeface="Times New Roman"/>
              <a:cs typeface="Times New Roman"/>
            </a:endParaRPr>
          </a:p>
          <a:p>
            <a:pPr marL="9525" marR="172878">
              <a:spcBef>
                <a:spcPts val="4"/>
              </a:spcBef>
            </a:pPr>
            <a:r>
              <a:rPr sz="1800" spc="-34" dirty="0">
                <a:solidFill>
                  <a:srgbClr val="2D481E"/>
                </a:solidFill>
                <a:latin typeface="Times New Roman"/>
                <a:cs typeface="Times New Roman"/>
              </a:rPr>
              <a:t>экономических,</a:t>
            </a:r>
            <a:r>
              <a:rPr sz="1800" spc="-26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0" dirty="0">
                <a:solidFill>
                  <a:srgbClr val="2D481E"/>
                </a:solidFill>
                <a:latin typeface="Times New Roman"/>
                <a:cs typeface="Times New Roman"/>
              </a:rPr>
              <a:t>идеологических</a:t>
            </a:r>
            <a:r>
              <a:rPr sz="1800" spc="-1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11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18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4" dirty="0">
                <a:solidFill>
                  <a:srgbClr val="2D481E"/>
                </a:solidFill>
                <a:latin typeface="Times New Roman"/>
                <a:cs typeface="Times New Roman"/>
              </a:rPr>
              <a:t>иных</a:t>
            </a:r>
            <a:r>
              <a:rPr sz="1800" spc="-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60" dirty="0">
                <a:solidFill>
                  <a:srgbClr val="2D481E"/>
                </a:solidFill>
                <a:latin typeface="Times New Roman"/>
                <a:cs typeface="Times New Roman"/>
              </a:rPr>
              <a:t>выгодных</a:t>
            </a:r>
            <a:r>
              <a:rPr sz="1800" spc="-1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0" dirty="0">
                <a:solidFill>
                  <a:srgbClr val="2D481E"/>
                </a:solidFill>
                <a:latin typeface="Times New Roman"/>
                <a:cs typeface="Times New Roman"/>
              </a:rPr>
              <a:t>террористам </a:t>
            </a:r>
            <a:r>
              <a:rPr sz="1800" spc="-43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49" dirty="0">
                <a:solidFill>
                  <a:srgbClr val="2D481E"/>
                </a:solidFill>
                <a:latin typeface="Times New Roman"/>
                <a:cs typeface="Times New Roman"/>
              </a:rPr>
              <a:t>результатов.</a:t>
            </a:r>
            <a:endParaRPr sz="1800" dirty="0">
              <a:latin typeface="Times New Roman"/>
              <a:cs typeface="Times New Roman"/>
            </a:endParaRPr>
          </a:p>
          <a:p>
            <a:pPr marL="9525"/>
            <a:r>
              <a:rPr sz="1800" b="1" spc="4" dirty="0">
                <a:solidFill>
                  <a:srgbClr val="2D481E"/>
                </a:solidFill>
                <a:latin typeface="Times New Roman"/>
                <a:cs typeface="Times New Roman"/>
              </a:rPr>
              <a:t>Терроризм </a:t>
            </a:r>
            <a:r>
              <a:rPr sz="1800" dirty="0">
                <a:solidFill>
                  <a:srgbClr val="2D481E"/>
                </a:solidFill>
                <a:latin typeface="Times New Roman"/>
                <a:cs typeface="Times New Roman"/>
              </a:rPr>
              <a:t>– </a:t>
            </a:r>
            <a:r>
              <a:rPr sz="1800" b="1" spc="8" dirty="0">
                <a:solidFill>
                  <a:srgbClr val="2D481E"/>
                </a:solidFill>
                <a:latin typeface="Times New Roman"/>
                <a:cs typeface="Times New Roman"/>
              </a:rPr>
              <a:t>это</a:t>
            </a:r>
            <a:r>
              <a:rPr sz="1800" b="1" spc="-1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b="1" spc="-45" dirty="0">
                <a:solidFill>
                  <a:srgbClr val="2D481E"/>
                </a:solidFill>
                <a:latin typeface="Times New Roman"/>
                <a:cs typeface="Times New Roman"/>
              </a:rPr>
              <a:t>крайняя</a:t>
            </a:r>
            <a:r>
              <a:rPr sz="1800" b="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b="1" spc="11" dirty="0">
                <a:solidFill>
                  <a:srgbClr val="2D481E"/>
                </a:solidFill>
                <a:latin typeface="Times New Roman"/>
                <a:cs typeface="Times New Roman"/>
              </a:rPr>
              <a:t>форма</a:t>
            </a:r>
            <a:r>
              <a:rPr sz="1800" b="1" spc="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b="1" spc="-38" dirty="0">
                <a:solidFill>
                  <a:srgbClr val="2D481E"/>
                </a:solidFill>
                <a:latin typeface="Times New Roman"/>
                <a:cs typeface="Times New Roman"/>
              </a:rPr>
              <a:t>проявления</a:t>
            </a:r>
            <a:r>
              <a:rPr sz="1800" b="1" spc="-1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b="1" spc="-19" dirty="0">
                <a:solidFill>
                  <a:srgbClr val="2D481E"/>
                </a:solidFill>
                <a:latin typeface="Times New Roman"/>
                <a:cs typeface="Times New Roman"/>
              </a:rPr>
              <a:t>экстремизма</a:t>
            </a:r>
            <a:r>
              <a:rPr sz="1800" spc="-19" dirty="0">
                <a:solidFill>
                  <a:srgbClr val="2D481E"/>
                </a:solidFill>
                <a:latin typeface="Times New Roman"/>
                <a:cs typeface="Times New Roman"/>
              </a:rPr>
              <a:t>.</a:t>
            </a:r>
            <a:endParaRPr sz="1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0950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40343" y="9525"/>
            <a:ext cx="1416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5940" y="391414"/>
            <a:ext cx="72764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2400" spc="-5" dirty="0" err="1" smtClean="0">
                <a:solidFill>
                  <a:schemeClr val="bg1"/>
                </a:solidFill>
              </a:rPr>
              <a:t>Нормативн</a:t>
            </a:r>
            <a:r>
              <a:rPr lang="ru-RU" sz="2400" spc="-5" dirty="0" smtClean="0">
                <a:solidFill>
                  <a:schemeClr val="bg1"/>
                </a:solidFill>
              </a:rPr>
              <a:t>о-правовая</a:t>
            </a:r>
            <a:r>
              <a:rPr sz="2400" spc="-65" dirty="0" smtClean="0">
                <a:solidFill>
                  <a:schemeClr val="bg1"/>
                </a:solidFill>
              </a:rPr>
              <a:t> </a:t>
            </a:r>
            <a:r>
              <a:rPr sz="2400" dirty="0" err="1" smtClean="0">
                <a:solidFill>
                  <a:schemeClr val="bg1"/>
                </a:solidFill>
              </a:rPr>
              <a:t>база</a:t>
            </a:r>
            <a:endParaRPr sz="2400" dirty="0">
              <a:solidFill>
                <a:schemeClr val="bg1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0" y="1700808"/>
            <a:ext cx="9036496" cy="45775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715" indent="-342900" algn="just">
              <a:lnSpc>
                <a:spcPct val="100000"/>
              </a:lnSpc>
              <a:spcBef>
                <a:spcPts val="95"/>
              </a:spcBef>
              <a:buClr>
                <a:srgbClr val="005390"/>
              </a:buClr>
              <a:buFont typeface="Segoe UI Symbol"/>
              <a:buChar char="❖"/>
              <a:tabLst>
                <a:tab pos="355600" algn="l"/>
              </a:tabLst>
            </a:pPr>
            <a:r>
              <a:rPr sz="2000" spc="-5" dirty="0">
                <a:solidFill>
                  <a:srgbClr val="333333"/>
                </a:solidFill>
                <a:latin typeface="Cambria"/>
                <a:cs typeface="Cambria"/>
              </a:rPr>
              <a:t>Федеральный закон от 6 марта 2006 г. № </a:t>
            </a:r>
            <a:r>
              <a:rPr sz="2000" spc="-10" dirty="0">
                <a:solidFill>
                  <a:srgbClr val="333333"/>
                </a:solidFill>
                <a:latin typeface="Cambria"/>
                <a:cs typeface="Cambria"/>
              </a:rPr>
              <a:t>35-ФЗ </a:t>
            </a:r>
            <a:r>
              <a:rPr sz="2000" spc="-5" dirty="0">
                <a:solidFill>
                  <a:srgbClr val="333333"/>
                </a:solidFill>
                <a:latin typeface="Cambria"/>
                <a:cs typeface="Cambria"/>
              </a:rPr>
              <a:t>"О </a:t>
            </a:r>
            <a:r>
              <a:rPr sz="2000" dirty="0">
                <a:solidFill>
                  <a:srgbClr val="333333"/>
                </a:solidFill>
                <a:latin typeface="Cambria"/>
                <a:cs typeface="Cambria"/>
              </a:rPr>
              <a:t>противодействии </a:t>
            </a:r>
            <a:r>
              <a:rPr sz="2000" spc="-405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333333"/>
                </a:solidFill>
                <a:latin typeface="Cambria"/>
                <a:cs typeface="Cambria"/>
              </a:rPr>
              <a:t>терроризму" </a:t>
            </a:r>
            <a:r>
              <a:rPr lang="ru-RU" sz="2000" spc="-5" dirty="0" smtClean="0">
                <a:solidFill>
                  <a:srgbClr val="333333"/>
                </a:solidFill>
                <a:latin typeface="Cambria"/>
                <a:cs typeface="Cambria"/>
              </a:rPr>
              <a:t>(ред. от</a:t>
            </a:r>
            <a:r>
              <a:rPr sz="2000" spc="10" dirty="0" smtClean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000" spc="-10" dirty="0" smtClean="0">
                <a:solidFill>
                  <a:srgbClr val="333333"/>
                </a:solidFill>
                <a:latin typeface="Cambria"/>
                <a:cs typeface="Cambria"/>
              </a:rPr>
              <a:t>2</a:t>
            </a:r>
            <a:r>
              <a:rPr lang="ru-RU" sz="2000" spc="-10" dirty="0" smtClean="0">
                <a:solidFill>
                  <a:srgbClr val="333333"/>
                </a:solidFill>
                <a:latin typeface="Cambria"/>
                <a:cs typeface="Cambria"/>
              </a:rPr>
              <a:t>6 мая </a:t>
            </a:r>
            <a:r>
              <a:rPr sz="2000" spc="-10" dirty="0" smtClean="0">
                <a:solidFill>
                  <a:srgbClr val="333333"/>
                </a:solidFill>
                <a:latin typeface="Cambria"/>
                <a:cs typeface="Cambria"/>
              </a:rPr>
              <a:t>20</a:t>
            </a:r>
            <a:r>
              <a:rPr lang="ru-RU" sz="2000" spc="-10" dirty="0" smtClean="0">
                <a:solidFill>
                  <a:srgbClr val="333333"/>
                </a:solidFill>
                <a:latin typeface="Cambria"/>
                <a:cs typeface="Cambria"/>
              </a:rPr>
              <a:t>21</a:t>
            </a:r>
            <a:r>
              <a:rPr sz="2000" spc="20" dirty="0" smtClean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mbria"/>
                <a:cs typeface="Cambria"/>
              </a:rPr>
              <a:t>г</a:t>
            </a:r>
            <a:r>
              <a:rPr sz="2000" spc="-5" dirty="0" smtClean="0">
                <a:solidFill>
                  <a:srgbClr val="333333"/>
                </a:solidFill>
                <a:latin typeface="Cambria"/>
                <a:cs typeface="Cambria"/>
              </a:rPr>
              <a:t>.)</a:t>
            </a:r>
            <a:r>
              <a:rPr lang="ru-RU" sz="2000" spc="-5" dirty="0" smtClean="0">
                <a:solidFill>
                  <a:srgbClr val="333333"/>
                </a:solidFill>
                <a:latin typeface="Cambria"/>
                <a:cs typeface="Cambria"/>
              </a:rPr>
              <a:t>.</a:t>
            </a:r>
            <a:endParaRPr sz="2000" dirty="0">
              <a:solidFill>
                <a:srgbClr val="333333"/>
              </a:solidFill>
              <a:latin typeface="Cambria"/>
              <a:cs typeface="Cambria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400"/>
              </a:spcBef>
              <a:buClr>
                <a:srgbClr val="005390"/>
              </a:buClr>
              <a:buFont typeface="Segoe UI Symbol"/>
              <a:buChar char="❖"/>
              <a:tabLst>
                <a:tab pos="355600" algn="l"/>
              </a:tabLst>
            </a:pPr>
            <a:r>
              <a:rPr sz="2000" spc="-5" dirty="0">
                <a:solidFill>
                  <a:srgbClr val="333333"/>
                </a:solidFill>
                <a:latin typeface="Cambria"/>
                <a:cs typeface="Cambria"/>
              </a:rPr>
              <a:t>Федеральный закон от </a:t>
            </a:r>
            <a:r>
              <a:rPr sz="2000" spc="-10" dirty="0">
                <a:solidFill>
                  <a:srgbClr val="333333"/>
                </a:solidFill>
                <a:latin typeface="Cambria"/>
                <a:cs typeface="Cambria"/>
              </a:rPr>
              <a:t>25.07.2002 </a:t>
            </a:r>
            <a:r>
              <a:rPr sz="2000" spc="-5" dirty="0">
                <a:solidFill>
                  <a:srgbClr val="333333"/>
                </a:solidFill>
                <a:latin typeface="Cambria"/>
                <a:cs typeface="Cambria"/>
              </a:rPr>
              <a:t>г. № </a:t>
            </a:r>
            <a:r>
              <a:rPr sz="2000" spc="-10" dirty="0">
                <a:solidFill>
                  <a:srgbClr val="333333"/>
                </a:solidFill>
                <a:latin typeface="Cambria"/>
                <a:cs typeface="Cambria"/>
              </a:rPr>
              <a:t>114-ФЗ </a:t>
            </a:r>
            <a:r>
              <a:rPr sz="2000" spc="-5" dirty="0">
                <a:solidFill>
                  <a:srgbClr val="333333"/>
                </a:solidFill>
                <a:latin typeface="Cambria"/>
                <a:cs typeface="Cambria"/>
              </a:rPr>
              <a:t>"О </a:t>
            </a:r>
            <a:r>
              <a:rPr sz="2000" dirty="0">
                <a:solidFill>
                  <a:srgbClr val="333333"/>
                </a:solidFill>
                <a:latin typeface="Cambria"/>
                <a:cs typeface="Cambria"/>
              </a:rPr>
              <a:t>противодействии </a:t>
            </a:r>
            <a:r>
              <a:rPr sz="2000" spc="5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mbria"/>
                <a:cs typeface="Cambria"/>
              </a:rPr>
              <a:t>экстремистской деятельности" </a:t>
            </a:r>
            <a:r>
              <a:rPr sz="2000" spc="-5" dirty="0" smtClean="0">
                <a:solidFill>
                  <a:srgbClr val="333333"/>
                </a:solidFill>
                <a:latin typeface="Cambria"/>
                <a:cs typeface="Cambria"/>
              </a:rPr>
              <a:t>(</a:t>
            </a:r>
            <a:r>
              <a:rPr lang="ru-RU" sz="2000" spc="-5" dirty="0" smtClean="0">
                <a:solidFill>
                  <a:srgbClr val="333333"/>
                </a:solidFill>
                <a:latin typeface="Cambria"/>
                <a:cs typeface="Cambria"/>
              </a:rPr>
              <a:t>ред. от 01 </a:t>
            </a:r>
            <a:r>
              <a:rPr sz="2000" spc="-5" dirty="0" err="1" smtClean="0">
                <a:solidFill>
                  <a:srgbClr val="333333"/>
                </a:solidFill>
                <a:latin typeface="Cambria"/>
                <a:cs typeface="Cambria"/>
              </a:rPr>
              <a:t>июля</a:t>
            </a:r>
            <a:r>
              <a:rPr sz="2000" spc="25" dirty="0" smtClean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000" spc="-10" dirty="0" smtClean="0">
                <a:solidFill>
                  <a:srgbClr val="333333"/>
                </a:solidFill>
                <a:latin typeface="Cambria"/>
                <a:cs typeface="Cambria"/>
              </a:rPr>
              <a:t>20</a:t>
            </a:r>
            <a:r>
              <a:rPr lang="ru-RU" sz="2000" spc="-10" dirty="0" smtClean="0">
                <a:solidFill>
                  <a:srgbClr val="333333"/>
                </a:solidFill>
                <a:latin typeface="Cambria"/>
                <a:cs typeface="Cambria"/>
              </a:rPr>
              <a:t>21</a:t>
            </a:r>
            <a:r>
              <a:rPr sz="2000" spc="10" dirty="0" smtClean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mbria"/>
                <a:cs typeface="Cambria"/>
              </a:rPr>
              <a:t>г</a:t>
            </a:r>
            <a:r>
              <a:rPr sz="2000" spc="-5" dirty="0" smtClean="0">
                <a:solidFill>
                  <a:srgbClr val="333333"/>
                </a:solidFill>
                <a:latin typeface="Cambria"/>
                <a:cs typeface="Cambria"/>
              </a:rPr>
              <a:t>.)</a:t>
            </a:r>
            <a:r>
              <a:rPr lang="ru-RU" sz="2000" spc="-5" dirty="0" smtClean="0">
                <a:solidFill>
                  <a:srgbClr val="333333"/>
                </a:solidFill>
                <a:latin typeface="Cambria"/>
                <a:cs typeface="Cambria"/>
              </a:rPr>
              <a:t>.</a:t>
            </a:r>
            <a:endParaRPr sz="2000" dirty="0">
              <a:solidFill>
                <a:srgbClr val="333333"/>
              </a:solidFill>
              <a:latin typeface="Cambria"/>
              <a:cs typeface="Cambria"/>
            </a:endParaRPr>
          </a:p>
          <a:p>
            <a:pPr marL="355600" marR="6350" indent="-342900" algn="just">
              <a:lnSpc>
                <a:spcPct val="100000"/>
              </a:lnSpc>
              <a:spcBef>
                <a:spcPts val="409"/>
              </a:spcBef>
              <a:buClr>
                <a:srgbClr val="005390"/>
              </a:buClr>
              <a:buFont typeface="Segoe UI Symbol"/>
              <a:buChar char="❖"/>
              <a:tabLst>
                <a:tab pos="355600" algn="l"/>
              </a:tabLst>
            </a:pPr>
            <a:r>
              <a:rPr sz="2000" spc="-5" dirty="0">
                <a:solidFill>
                  <a:srgbClr val="333333"/>
                </a:solidFill>
                <a:latin typeface="Cambria"/>
                <a:cs typeface="Cambria"/>
              </a:rPr>
              <a:t>Федеральный закон от </a:t>
            </a:r>
            <a:r>
              <a:rPr sz="2000" spc="-10" dirty="0">
                <a:solidFill>
                  <a:srgbClr val="333333"/>
                </a:solidFill>
                <a:latin typeface="Cambria"/>
                <a:cs typeface="Cambria"/>
              </a:rPr>
              <a:t>29.10.2010 </a:t>
            </a:r>
            <a:r>
              <a:rPr sz="2000" spc="-5" dirty="0">
                <a:solidFill>
                  <a:srgbClr val="333333"/>
                </a:solidFill>
                <a:latin typeface="Cambria"/>
                <a:cs typeface="Cambria"/>
              </a:rPr>
              <a:t>г. № </a:t>
            </a:r>
            <a:r>
              <a:rPr sz="2000" spc="-10" dirty="0">
                <a:solidFill>
                  <a:srgbClr val="333333"/>
                </a:solidFill>
                <a:latin typeface="Cambria"/>
                <a:cs typeface="Cambria"/>
              </a:rPr>
              <a:t>436-ФЗ </a:t>
            </a:r>
            <a:r>
              <a:rPr sz="2000" spc="-5" dirty="0">
                <a:solidFill>
                  <a:srgbClr val="333333"/>
                </a:solidFill>
                <a:latin typeface="Cambria"/>
                <a:cs typeface="Cambria"/>
              </a:rPr>
              <a:t>"О защите детей </a:t>
            </a:r>
            <a:r>
              <a:rPr sz="2000" spc="5" dirty="0">
                <a:solidFill>
                  <a:srgbClr val="333333"/>
                </a:solidFill>
                <a:latin typeface="Cambria"/>
                <a:cs typeface="Cambria"/>
              </a:rPr>
              <a:t>от </a:t>
            </a:r>
            <a:r>
              <a:rPr sz="2000" spc="10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mbria"/>
                <a:cs typeface="Cambria"/>
              </a:rPr>
              <a:t>информации,</a:t>
            </a:r>
            <a:r>
              <a:rPr sz="2000" spc="35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mbria"/>
                <a:cs typeface="Cambria"/>
              </a:rPr>
              <a:t>причиняющей</a:t>
            </a:r>
            <a:r>
              <a:rPr sz="2000" spc="50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mbria"/>
                <a:cs typeface="Cambria"/>
              </a:rPr>
              <a:t>вред</a:t>
            </a:r>
            <a:r>
              <a:rPr sz="2000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mbria"/>
                <a:cs typeface="Cambria"/>
              </a:rPr>
              <a:t>их здоровью</a:t>
            </a:r>
            <a:r>
              <a:rPr sz="2000" spc="30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mbria"/>
                <a:cs typeface="Cambria"/>
              </a:rPr>
              <a:t>и </a:t>
            </a:r>
            <a:r>
              <a:rPr sz="2000" spc="-10" dirty="0" err="1">
                <a:solidFill>
                  <a:srgbClr val="333333"/>
                </a:solidFill>
                <a:latin typeface="Cambria"/>
                <a:cs typeface="Cambria"/>
              </a:rPr>
              <a:t>развитию</a:t>
            </a:r>
            <a:r>
              <a:rPr sz="2000" spc="-10" dirty="0" smtClean="0">
                <a:solidFill>
                  <a:srgbClr val="333333"/>
                </a:solidFill>
                <a:latin typeface="Cambria"/>
                <a:cs typeface="Cambria"/>
              </a:rPr>
              <a:t>"</a:t>
            </a:r>
            <a:r>
              <a:rPr lang="ru-RU" sz="2000" spc="-10" dirty="0">
                <a:solidFill>
                  <a:srgbClr val="333333"/>
                </a:solidFill>
                <a:latin typeface="Cambria"/>
                <a:cs typeface="Cambria"/>
              </a:rPr>
              <a:t> (ред. от 01 июля 2021 г</a:t>
            </a:r>
            <a:r>
              <a:rPr lang="ru-RU" sz="2000" spc="-10" dirty="0" smtClean="0">
                <a:solidFill>
                  <a:srgbClr val="333333"/>
                </a:solidFill>
                <a:latin typeface="Cambria"/>
                <a:cs typeface="Cambria"/>
              </a:rPr>
              <a:t>.).</a:t>
            </a:r>
          </a:p>
          <a:p>
            <a:pPr marL="355600" marR="6350" indent="-342900" algn="just">
              <a:lnSpc>
                <a:spcPct val="100000"/>
              </a:lnSpc>
              <a:spcBef>
                <a:spcPts val="409"/>
              </a:spcBef>
              <a:buClr>
                <a:srgbClr val="005390"/>
              </a:buClr>
              <a:buFont typeface="Segoe UI Symbol"/>
              <a:buChar char="❖"/>
              <a:tabLst>
                <a:tab pos="355600" algn="l"/>
              </a:tabLst>
            </a:pPr>
            <a:r>
              <a:rPr lang="ru-RU" sz="2000" spc="-10" dirty="0">
                <a:solidFill>
                  <a:srgbClr val="333333"/>
                </a:solidFill>
                <a:latin typeface="Cambria"/>
                <a:cs typeface="Cambria"/>
              </a:rPr>
              <a:t>Указ Президента Российской Федерации от 15 февраля 2006 года № 116 "О мерах по противодействию терроризму"  (ред. от 25 ноября мая 2019 г.)</a:t>
            </a:r>
          </a:p>
          <a:p>
            <a:pPr marL="355600" indent="-342900" algn="just">
              <a:lnSpc>
                <a:spcPct val="100000"/>
              </a:lnSpc>
              <a:spcBef>
                <a:spcPts val="395"/>
              </a:spcBef>
              <a:buClr>
                <a:srgbClr val="005390"/>
              </a:buClr>
              <a:buFont typeface="Segoe UI Symbol"/>
              <a:buChar char="❖"/>
              <a:tabLst>
                <a:tab pos="355600" algn="l"/>
              </a:tabLst>
            </a:pPr>
            <a:r>
              <a:rPr lang="ru-RU" sz="2000" spc="-5" dirty="0">
                <a:solidFill>
                  <a:srgbClr val="333333"/>
                </a:solidFill>
                <a:latin typeface="Cambria"/>
                <a:cs typeface="Cambria"/>
              </a:rPr>
              <a:t>Комплексный план противодействия идеологии терроризма в Российской Федерации на 2019 – 2023 </a:t>
            </a:r>
            <a:r>
              <a:rPr lang="ru-RU" sz="2000" spc="-5" dirty="0" smtClean="0">
                <a:solidFill>
                  <a:srgbClr val="333333"/>
                </a:solidFill>
                <a:latin typeface="Cambria"/>
                <a:cs typeface="Cambria"/>
              </a:rPr>
              <a:t>годы (</a:t>
            </a:r>
            <a:r>
              <a:rPr lang="ru-RU" sz="2000" spc="-5" dirty="0">
                <a:solidFill>
                  <a:srgbClr val="333333"/>
                </a:solidFill>
                <a:latin typeface="Cambria"/>
                <a:cs typeface="Cambria"/>
              </a:rPr>
              <a:t>утвержден Президентом Российской Федерации 28 декабря 2018 г. № Пр-2665</a:t>
            </a:r>
            <a:r>
              <a:rPr lang="ru-RU" sz="2000" spc="-5" dirty="0" smtClean="0">
                <a:solidFill>
                  <a:srgbClr val="333333"/>
                </a:solidFill>
                <a:latin typeface="Cambria"/>
                <a:cs typeface="Cambria"/>
              </a:rPr>
              <a:t>)</a:t>
            </a:r>
          </a:p>
          <a:p>
            <a:pPr marL="355600" indent="-342900" algn="just">
              <a:lnSpc>
                <a:spcPct val="100000"/>
              </a:lnSpc>
              <a:spcBef>
                <a:spcPts val="395"/>
              </a:spcBef>
              <a:buClr>
                <a:srgbClr val="005390"/>
              </a:buClr>
              <a:buFont typeface="Segoe UI Symbol"/>
              <a:buChar char="❖"/>
              <a:tabLst>
                <a:tab pos="355600" algn="l"/>
              </a:tabLst>
            </a:pPr>
            <a:r>
              <a:rPr sz="2000" spc="-5" dirty="0" smtClean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lang="ru-RU" sz="2000" dirty="0">
                <a:solidFill>
                  <a:srgbClr val="333333"/>
                </a:solidFill>
                <a:latin typeface="Cambria"/>
                <a:cs typeface="Cambria"/>
              </a:rPr>
              <a:t>"Стратегия противодействия экстремизму </a:t>
            </a:r>
            <a:r>
              <a:rPr lang="ru-RU" sz="2000" dirty="0" smtClean="0">
                <a:solidFill>
                  <a:srgbClr val="333333"/>
                </a:solidFill>
                <a:latin typeface="Cambria"/>
                <a:cs typeface="Cambria"/>
              </a:rPr>
              <a:t>в Российской </a:t>
            </a:r>
            <a:r>
              <a:rPr lang="ru-RU" sz="2000" dirty="0">
                <a:solidFill>
                  <a:srgbClr val="333333"/>
                </a:solidFill>
                <a:latin typeface="Cambria"/>
                <a:cs typeface="Cambria"/>
              </a:rPr>
              <a:t>Федерации до 2025 </a:t>
            </a:r>
            <a:r>
              <a:rPr lang="ru-RU" sz="2000" dirty="0" smtClean="0">
                <a:solidFill>
                  <a:srgbClr val="333333"/>
                </a:solidFill>
                <a:latin typeface="Cambria"/>
                <a:cs typeface="Cambria"/>
              </a:rPr>
              <a:t>года (</a:t>
            </a:r>
            <a:r>
              <a:rPr lang="ru-RU" sz="2000" dirty="0">
                <a:solidFill>
                  <a:srgbClr val="333333"/>
                </a:solidFill>
                <a:latin typeface="Cambria"/>
                <a:cs typeface="Cambria"/>
              </a:rPr>
              <a:t>утв. Президентом РФ 28.11.2014 N Пр-2753</a:t>
            </a:r>
            <a:r>
              <a:rPr lang="ru-RU" sz="2000" dirty="0" smtClean="0">
                <a:solidFill>
                  <a:srgbClr val="333333"/>
                </a:solidFill>
                <a:latin typeface="Cambria"/>
                <a:cs typeface="Cambria"/>
              </a:rPr>
              <a:t>).</a:t>
            </a:r>
            <a:endParaRPr sz="2000" dirty="0">
              <a:solidFill>
                <a:srgbClr val="333333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51215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0"/>
            <a:ext cx="8280920" cy="2016968"/>
          </a:xfrm>
        </p:spPr>
        <p:txBody>
          <a:bodyPr/>
          <a:lstStyle/>
          <a:p>
            <a:pPr algn="ctr"/>
            <a:r>
              <a:rPr lang="ru-RU" sz="2400" dirty="0" smtClean="0">
                <a:solidFill>
                  <a:schemeClr val="bg1"/>
                </a:solidFill>
                <a:latin typeface="Cambria"/>
                <a:cs typeface="Cambria"/>
              </a:rPr>
              <a:t>Стратегия </a:t>
            </a:r>
            <a:r>
              <a:rPr lang="ru-RU" sz="2400" dirty="0">
                <a:solidFill>
                  <a:schemeClr val="bg1"/>
                </a:solidFill>
                <a:latin typeface="Cambria"/>
                <a:cs typeface="Cambria"/>
              </a:rPr>
              <a:t>противодействия экстремизму в Российской Федерации до 2025 года </a:t>
            </a:r>
            <a:r>
              <a:rPr lang="ru-RU" sz="2400" dirty="0" smtClean="0">
                <a:solidFill>
                  <a:schemeClr val="bg1"/>
                </a:solidFill>
                <a:latin typeface="Cambria"/>
                <a:cs typeface="Cambria"/>
              </a:rPr>
              <a:t/>
            </a:r>
            <a:br>
              <a:rPr lang="ru-RU" sz="2400" dirty="0" smtClean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ru-RU" sz="2400" dirty="0" smtClean="0">
                <a:solidFill>
                  <a:schemeClr val="bg1"/>
                </a:solidFill>
                <a:latin typeface="Cambria"/>
                <a:cs typeface="Cambria"/>
              </a:rPr>
              <a:t>(</a:t>
            </a:r>
            <a:r>
              <a:rPr lang="ru-RU" sz="2400" dirty="0">
                <a:solidFill>
                  <a:schemeClr val="bg1"/>
                </a:solidFill>
                <a:latin typeface="Cambria"/>
                <a:cs typeface="Cambria"/>
              </a:rPr>
              <a:t>утв. Президентом РФ 28.11.2014 N Пр-2753</a:t>
            </a:r>
            <a:r>
              <a:rPr lang="ru-RU" sz="2400" dirty="0" smtClean="0">
                <a:solidFill>
                  <a:schemeClr val="bg1"/>
                </a:solidFill>
                <a:latin typeface="Cambria"/>
                <a:cs typeface="Cambria"/>
              </a:rPr>
              <a:t>)</a:t>
            </a:r>
            <a:r>
              <a:rPr lang="ru-RU" dirty="0">
                <a:solidFill>
                  <a:schemeClr val="bg1"/>
                </a:solidFill>
                <a:latin typeface="Cambria"/>
                <a:cs typeface="Cambria"/>
              </a:rPr>
              <a:t/>
            </a:r>
            <a:br>
              <a:rPr lang="ru-RU" dirty="0">
                <a:solidFill>
                  <a:schemeClr val="bg1"/>
                </a:solidFill>
                <a:latin typeface="Cambria"/>
                <a:cs typeface="Cambria"/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l="20589" t="14140" r="21177"/>
          <a:stretch/>
        </p:blipFill>
        <p:spPr>
          <a:xfrm>
            <a:off x="323528" y="1542660"/>
            <a:ext cx="8352928" cy="5328592"/>
          </a:xfrm>
          <a:prstGeom prst="rect">
            <a:avLst/>
          </a:prstGeom>
          <a:ln>
            <a:solidFill>
              <a:srgbClr val="FFFFFF"/>
            </a:solidFill>
          </a:ln>
        </p:spPr>
      </p:pic>
    </p:spTree>
    <p:extLst>
      <p:ext uri="{BB962C8B-B14F-4D97-AF65-F5344CB8AC3E}">
        <p14:creationId xmlns:p14="http://schemas.microsoft.com/office/powerpoint/2010/main" val="18253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612576" y="-6569588"/>
            <a:ext cx="8928992" cy="8780769"/>
          </a:xfrm>
          <a:prstGeom prst="rect">
            <a:avLst/>
          </a:prstGeom>
        </p:spPr>
        <p:txBody>
          <a:bodyPr vert="horz" wrap="square" lIns="0" tIns="9049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9525" algn="r">
              <a:spcBef>
                <a:spcPts val="71"/>
              </a:spcBef>
            </a:pPr>
            <a:r>
              <a:rPr lang="ru-RU" sz="3000" spc="-26" dirty="0" smtClean="0">
                <a:solidFill>
                  <a:schemeClr val="bg1"/>
                </a:solidFill>
              </a:rPr>
              <a:t/>
            </a:r>
            <a:br>
              <a:rPr lang="ru-RU" sz="3000" spc="-26" dirty="0" smtClean="0">
                <a:solidFill>
                  <a:schemeClr val="bg1"/>
                </a:solidFill>
              </a:rPr>
            </a:br>
            <a:r>
              <a:rPr lang="ru-RU" sz="3000" spc="-26" dirty="0">
                <a:solidFill>
                  <a:schemeClr val="bg1"/>
                </a:solidFill>
              </a:rPr>
              <a:t/>
            </a:r>
            <a:br>
              <a:rPr lang="ru-RU" sz="3000" spc="-26" dirty="0">
                <a:solidFill>
                  <a:schemeClr val="bg1"/>
                </a:solidFill>
              </a:rPr>
            </a:br>
            <a:r>
              <a:rPr lang="ru-RU" sz="3000" spc="-26" dirty="0" smtClean="0">
                <a:solidFill>
                  <a:schemeClr val="bg1"/>
                </a:solidFill>
              </a:rPr>
              <a:t/>
            </a:r>
            <a:br>
              <a:rPr lang="ru-RU" sz="3000" spc="-26" dirty="0" smtClean="0">
                <a:solidFill>
                  <a:schemeClr val="bg1"/>
                </a:solidFill>
              </a:rPr>
            </a:br>
            <a:r>
              <a:rPr lang="ru-RU" sz="3000" spc="-26" dirty="0">
                <a:solidFill>
                  <a:schemeClr val="bg1"/>
                </a:solidFill>
              </a:rPr>
              <a:t/>
            </a:r>
            <a:br>
              <a:rPr lang="ru-RU" sz="3000" spc="-26" dirty="0">
                <a:solidFill>
                  <a:schemeClr val="bg1"/>
                </a:solidFill>
              </a:rPr>
            </a:br>
            <a:r>
              <a:rPr lang="ru-RU" sz="3000" spc="-26" dirty="0" smtClean="0">
                <a:solidFill>
                  <a:schemeClr val="bg1"/>
                </a:solidFill>
              </a:rPr>
              <a:t/>
            </a:r>
            <a:br>
              <a:rPr lang="ru-RU" sz="3000" spc="-26" dirty="0" smtClean="0">
                <a:solidFill>
                  <a:schemeClr val="bg1"/>
                </a:solidFill>
              </a:rPr>
            </a:br>
            <a:r>
              <a:rPr lang="ru-RU" sz="3000" spc="-26" dirty="0" smtClean="0">
                <a:solidFill>
                  <a:schemeClr val="bg1"/>
                </a:solidFill>
              </a:rPr>
              <a:t/>
            </a:r>
            <a:br>
              <a:rPr lang="ru-RU" sz="3000" spc="-26" dirty="0" smtClean="0">
                <a:solidFill>
                  <a:schemeClr val="bg1"/>
                </a:solidFill>
              </a:rPr>
            </a:br>
            <a:r>
              <a:rPr lang="ru-RU" sz="3000" spc="-26" dirty="0">
                <a:solidFill>
                  <a:schemeClr val="bg1"/>
                </a:solidFill>
              </a:rPr>
              <a:t/>
            </a:r>
            <a:br>
              <a:rPr lang="ru-RU" sz="3000" spc="-26" dirty="0">
                <a:solidFill>
                  <a:schemeClr val="bg1"/>
                </a:solidFill>
              </a:rPr>
            </a:br>
            <a:r>
              <a:rPr lang="ru-RU" sz="3000" spc="-26" dirty="0" smtClean="0">
                <a:solidFill>
                  <a:schemeClr val="bg1"/>
                </a:solidFill>
              </a:rPr>
              <a:t/>
            </a:r>
            <a:br>
              <a:rPr lang="ru-RU" sz="3000" spc="-26" dirty="0" smtClean="0">
                <a:solidFill>
                  <a:schemeClr val="bg1"/>
                </a:solidFill>
              </a:rPr>
            </a:br>
            <a:r>
              <a:rPr lang="ru-RU" sz="3000" spc="-26" dirty="0">
                <a:solidFill>
                  <a:schemeClr val="bg1"/>
                </a:solidFill>
              </a:rPr>
              <a:t/>
            </a:r>
            <a:br>
              <a:rPr lang="ru-RU" sz="3000" spc="-26" dirty="0">
                <a:solidFill>
                  <a:schemeClr val="bg1"/>
                </a:solidFill>
              </a:rPr>
            </a:br>
            <a:r>
              <a:rPr lang="ru-RU" sz="3000" spc="-26" dirty="0" smtClean="0">
                <a:solidFill>
                  <a:schemeClr val="bg1"/>
                </a:solidFill>
              </a:rPr>
              <a:t/>
            </a:r>
            <a:br>
              <a:rPr lang="ru-RU" sz="3000" spc="-26" dirty="0" smtClean="0">
                <a:solidFill>
                  <a:schemeClr val="bg1"/>
                </a:solidFill>
              </a:rPr>
            </a:br>
            <a:r>
              <a:rPr lang="ru-RU" sz="3000" spc="-26" dirty="0">
                <a:solidFill>
                  <a:schemeClr val="bg1"/>
                </a:solidFill>
              </a:rPr>
              <a:t/>
            </a:r>
            <a:br>
              <a:rPr lang="ru-RU" sz="3000" spc="-26" dirty="0">
                <a:solidFill>
                  <a:schemeClr val="bg1"/>
                </a:solidFill>
              </a:rPr>
            </a:br>
            <a:r>
              <a:rPr lang="ru-RU" sz="3000" spc="-26" dirty="0" smtClean="0">
                <a:solidFill>
                  <a:schemeClr val="bg1"/>
                </a:solidFill>
              </a:rPr>
              <a:t/>
            </a:r>
            <a:br>
              <a:rPr lang="ru-RU" sz="3000" spc="-26" dirty="0" smtClean="0">
                <a:solidFill>
                  <a:schemeClr val="bg1"/>
                </a:solidFill>
              </a:rPr>
            </a:br>
            <a:r>
              <a:rPr lang="ru-RU" sz="3000" spc="-26" dirty="0">
                <a:solidFill>
                  <a:schemeClr val="bg1"/>
                </a:solidFill>
              </a:rPr>
              <a:t/>
            </a:r>
            <a:br>
              <a:rPr lang="ru-RU" sz="3000" spc="-26" dirty="0">
                <a:solidFill>
                  <a:schemeClr val="bg1"/>
                </a:solidFill>
              </a:rPr>
            </a:br>
            <a:r>
              <a:rPr lang="ru-RU" sz="3000" spc="-26" dirty="0" smtClean="0">
                <a:solidFill>
                  <a:schemeClr val="bg1"/>
                </a:solidFill>
              </a:rPr>
              <a:t/>
            </a:r>
            <a:br>
              <a:rPr lang="ru-RU" sz="3000" spc="-26" dirty="0" smtClean="0">
                <a:solidFill>
                  <a:schemeClr val="bg1"/>
                </a:solidFill>
              </a:rPr>
            </a:br>
            <a:r>
              <a:rPr lang="ru-RU" sz="3000" spc="-26" dirty="0">
                <a:solidFill>
                  <a:schemeClr val="bg1"/>
                </a:solidFill>
              </a:rPr>
              <a:t/>
            </a:r>
            <a:br>
              <a:rPr lang="ru-RU" sz="3000" spc="-26" dirty="0">
                <a:solidFill>
                  <a:schemeClr val="bg1"/>
                </a:solidFill>
              </a:rPr>
            </a:br>
            <a:r>
              <a:rPr lang="ru-RU" sz="3000" spc="-26" dirty="0" smtClean="0">
                <a:solidFill>
                  <a:schemeClr val="bg1"/>
                </a:solidFill>
              </a:rPr>
              <a:t/>
            </a:r>
            <a:br>
              <a:rPr lang="ru-RU" sz="3000" spc="-26" dirty="0" smtClean="0">
                <a:solidFill>
                  <a:schemeClr val="bg1"/>
                </a:solidFill>
              </a:rPr>
            </a:br>
            <a:r>
              <a:rPr lang="ru-RU" sz="3000" spc="-26" dirty="0" smtClean="0">
                <a:solidFill>
                  <a:schemeClr val="bg1"/>
                </a:solidFill>
              </a:rPr>
              <a:t> </a:t>
            </a:r>
            <a:br>
              <a:rPr lang="ru-RU" sz="3000" spc="-26" dirty="0" smtClean="0">
                <a:solidFill>
                  <a:schemeClr val="bg1"/>
                </a:solidFill>
              </a:rPr>
            </a:br>
            <a:r>
              <a:rPr lang="ru-RU" sz="3000" spc="-26" dirty="0">
                <a:solidFill>
                  <a:schemeClr val="bg1"/>
                </a:solidFill>
              </a:rPr>
              <a:t/>
            </a:r>
            <a:br>
              <a:rPr lang="ru-RU" sz="3000" spc="-26" dirty="0">
                <a:solidFill>
                  <a:schemeClr val="bg1"/>
                </a:solidFill>
              </a:rPr>
            </a:br>
            <a:r>
              <a:rPr sz="3000" spc="-26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Воспитание</a:t>
            </a:r>
            <a:r>
              <a:rPr sz="3000" spc="-53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sz="3000" spc="-124" dirty="0">
                <a:solidFill>
                  <a:schemeClr val="bg2">
                    <a:lumMod val="60000"/>
                    <a:lumOff val="40000"/>
                  </a:schemeClr>
                </a:solidFill>
              </a:rPr>
              <a:t>–</a:t>
            </a:r>
            <a:r>
              <a:rPr sz="3000" spc="-7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sz="3000" spc="1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основа</a:t>
            </a:r>
            <a:r>
              <a:rPr sz="3000" spc="-56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профилактики</a:t>
            </a:r>
            <a:endParaRPr sz="30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1658" y="2321052"/>
            <a:ext cx="8532019" cy="3944350"/>
          </a:xfrm>
          <a:prstGeom prst="rect">
            <a:avLst/>
          </a:prstGeom>
        </p:spPr>
        <p:txBody>
          <a:bodyPr vert="horz" wrap="square" lIns="0" tIns="50483" rIns="0" bIns="0" rtlCol="0">
            <a:spAutoFit/>
          </a:bodyPr>
          <a:lstStyle/>
          <a:p>
            <a:pPr marL="9525" marR="3810" indent="342900" algn="just">
              <a:lnSpc>
                <a:spcPct val="90000"/>
              </a:lnSpc>
              <a:spcBef>
                <a:spcPts val="398"/>
              </a:spcBef>
            </a:pPr>
            <a:r>
              <a:rPr lang="ru-RU" sz="2700" spc="-4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1) Реализация программы воспитания (с сентября 2022)</a:t>
            </a:r>
          </a:p>
          <a:p>
            <a:pPr marL="9525" marR="3810" indent="342900" algn="just">
              <a:lnSpc>
                <a:spcPct val="90000"/>
              </a:lnSpc>
              <a:spcBef>
                <a:spcPts val="398"/>
              </a:spcBef>
            </a:pPr>
            <a:r>
              <a:rPr lang="ru-RU" sz="2700" spc="-41" dirty="0">
                <a:solidFill>
                  <a:srgbClr val="2D481E"/>
                </a:solidFill>
                <a:latin typeface="Times New Roman"/>
                <a:cs typeface="Times New Roman"/>
              </a:rPr>
              <a:t>Образовательная организация обладает большим  потенциалом для </a:t>
            </a:r>
            <a:r>
              <a:rPr lang="ru-RU" sz="2700" spc="-41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/>
                <a:cs typeface="Times New Roman"/>
              </a:rPr>
              <a:t>формирования ценностных ориентиров  </a:t>
            </a:r>
            <a:r>
              <a:rPr lang="ru-RU" sz="2700" spc="-41" dirty="0">
                <a:solidFill>
                  <a:srgbClr val="2D481E"/>
                </a:solidFill>
                <a:latin typeface="Times New Roman"/>
                <a:cs typeface="Times New Roman"/>
              </a:rPr>
              <a:t>детей и молодежи, формирования </a:t>
            </a:r>
            <a:r>
              <a:rPr lang="ru-RU" sz="2700" spc="-41" dirty="0">
                <a:solidFill>
                  <a:srgbClr val="FF0000"/>
                </a:solidFill>
                <a:latin typeface="Times New Roman"/>
                <a:cs typeface="Times New Roman"/>
              </a:rPr>
              <a:t>уважительного  отношения к личности человека</a:t>
            </a:r>
            <a:r>
              <a:rPr lang="ru-RU" sz="2700" spc="-4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lang="ru-RU" sz="2700" spc="-41" dirty="0" smtClean="0">
                <a:solidFill>
                  <a:srgbClr val="2D481E"/>
                </a:solidFill>
                <a:latin typeface="Times New Roman"/>
                <a:cs typeface="Times New Roman"/>
              </a:rPr>
              <a:t>и </a:t>
            </a:r>
            <a:r>
              <a:rPr lang="ru-RU" sz="2700" spc="-41" dirty="0" smtClean="0">
                <a:solidFill>
                  <a:srgbClr val="FF0000"/>
                </a:solidFill>
                <a:latin typeface="Times New Roman"/>
                <a:cs typeface="Times New Roman"/>
              </a:rPr>
              <a:t>профилактики  проявления негативных общественных явлений</a:t>
            </a:r>
            <a:r>
              <a:rPr lang="ru-RU" sz="2700" spc="-41" dirty="0" smtClean="0">
                <a:solidFill>
                  <a:srgbClr val="2D481E"/>
                </a:solidFill>
                <a:latin typeface="Times New Roman"/>
                <a:cs typeface="Times New Roman"/>
              </a:rPr>
              <a:t>.</a:t>
            </a:r>
            <a:endParaRPr lang="ru-RU" sz="2700" spc="-41" dirty="0">
              <a:solidFill>
                <a:srgbClr val="2D481E"/>
              </a:solidFill>
              <a:latin typeface="Times New Roman"/>
              <a:cs typeface="Times New Roman"/>
            </a:endParaRPr>
          </a:p>
          <a:p>
            <a:pPr marL="9525" marR="3810" indent="342900" algn="just">
              <a:lnSpc>
                <a:spcPct val="90000"/>
              </a:lnSpc>
              <a:spcBef>
                <a:spcPts val="398"/>
              </a:spcBef>
            </a:pPr>
            <a:r>
              <a:rPr lang="ru-RU" sz="2700" spc="-41" dirty="0">
                <a:solidFill>
                  <a:srgbClr val="2D481E"/>
                </a:solidFill>
                <a:latin typeface="Times New Roman"/>
                <a:cs typeface="Times New Roman"/>
              </a:rPr>
              <a:t>Воспитательная работа в </a:t>
            </a:r>
            <a:r>
              <a:rPr lang="ru-RU" sz="2700" spc="-41" dirty="0" smtClean="0">
                <a:solidFill>
                  <a:srgbClr val="2D481E"/>
                </a:solidFill>
                <a:latin typeface="Times New Roman"/>
                <a:cs typeface="Times New Roman"/>
              </a:rPr>
              <a:t>образовательной </a:t>
            </a:r>
            <a:r>
              <a:rPr lang="ru-RU" sz="2700" spc="-41" dirty="0">
                <a:solidFill>
                  <a:srgbClr val="2D481E"/>
                </a:solidFill>
                <a:latin typeface="Times New Roman"/>
                <a:cs typeface="Times New Roman"/>
              </a:rPr>
              <a:t>организации  направлена на формирование уважительного отношения к  личности каждого школьника к себе, обществу, миру,  формирование личности гражданина - патриота России.</a:t>
            </a:r>
            <a:endParaRPr lang="ru-RU" sz="2700" spc="-41" dirty="0" smtClean="0">
              <a:solidFill>
                <a:srgbClr val="2D481E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195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47664" y="624148"/>
            <a:ext cx="6186963" cy="343043"/>
          </a:xfrm>
          <a:prstGeom prst="rect">
            <a:avLst/>
          </a:prstGeom>
        </p:spPr>
        <p:txBody>
          <a:bodyPr vert="horz" wrap="square" lIns="0" tIns="47625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9525" marR="3810" algn="ctr">
              <a:lnSpc>
                <a:spcPts val="2348"/>
              </a:lnSpc>
              <a:spcBef>
                <a:spcPts val="375"/>
              </a:spcBef>
            </a:pPr>
            <a:r>
              <a:rPr lang="ru-RU" sz="2400" spc="-26" dirty="0" smtClean="0">
                <a:solidFill>
                  <a:schemeClr val="bg1"/>
                </a:solidFill>
              </a:rPr>
              <a:t> </a:t>
            </a:r>
            <a:endParaRPr sz="2175" dirty="0">
              <a:solidFill>
                <a:schemeClr val="bg1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216027" y="1812798"/>
            <a:ext cx="8648224" cy="3980021"/>
          </a:xfrm>
          <a:custGeom>
            <a:avLst/>
            <a:gdLst/>
            <a:ahLst/>
            <a:cxnLst/>
            <a:rect l="l" t="t" r="r" b="b"/>
            <a:pathLst>
              <a:path w="11530965" h="5306695">
                <a:moveTo>
                  <a:pt x="11530584" y="0"/>
                </a:moveTo>
                <a:lnTo>
                  <a:pt x="0" y="0"/>
                </a:lnTo>
                <a:lnTo>
                  <a:pt x="0" y="5306568"/>
                </a:lnTo>
                <a:lnTo>
                  <a:pt x="11530584" y="5306568"/>
                </a:lnTo>
                <a:lnTo>
                  <a:pt x="115305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5" name="object 5"/>
          <p:cNvSpPr txBox="1"/>
          <p:nvPr/>
        </p:nvSpPr>
        <p:spPr>
          <a:xfrm>
            <a:off x="0" y="1962571"/>
            <a:ext cx="8864251" cy="4664514"/>
          </a:xfrm>
          <a:prstGeom prst="rect">
            <a:avLst/>
          </a:prstGeom>
        </p:spPr>
        <p:txBody>
          <a:bodyPr vert="horz" wrap="square" lIns="0" tIns="35719" rIns="0" bIns="0" rtlCol="0">
            <a:spAutoFit/>
          </a:bodyPr>
          <a:lstStyle/>
          <a:p>
            <a:pPr marL="293370" marR="117634" indent="-293370" algn="just">
              <a:lnSpc>
                <a:spcPts val="1620"/>
              </a:lnSpc>
              <a:spcBef>
                <a:spcPts val="281"/>
              </a:spcBef>
              <a:buFont typeface="Microsoft Sans Serif"/>
              <a:buChar char="•"/>
              <a:tabLst>
                <a:tab pos="293370" algn="l"/>
              </a:tabLst>
            </a:pPr>
            <a:r>
              <a:rPr lang="ru-RU" sz="1600" b="1" spc="41" dirty="0" smtClean="0">
                <a:solidFill>
                  <a:srgbClr val="2D481E"/>
                </a:solidFill>
                <a:latin typeface="Times New Roman"/>
                <a:cs typeface="Times New Roman"/>
              </a:rPr>
              <a:t>2) </a:t>
            </a:r>
            <a:r>
              <a:rPr sz="1600" b="1" spc="41" dirty="0" err="1" smtClean="0">
                <a:solidFill>
                  <a:srgbClr val="2D481E"/>
                </a:solidFill>
                <a:latin typeface="Times New Roman"/>
                <a:cs typeface="Times New Roman"/>
              </a:rPr>
              <a:t>При</a:t>
            </a:r>
            <a:r>
              <a:rPr sz="1600" b="1" spc="41" dirty="0" smtClean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b="1" spc="-4" dirty="0">
                <a:solidFill>
                  <a:srgbClr val="2D481E"/>
                </a:solidFill>
                <a:latin typeface="Times New Roman"/>
                <a:cs typeface="Times New Roman"/>
              </a:rPr>
              <a:t>организации </a:t>
            </a:r>
            <a:r>
              <a:rPr sz="1600" b="1" spc="-19" dirty="0">
                <a:solidFill>
                  <a:srgbClr val="2D481E"/>
                </a:solidFill>
                <a:latin typeface="Times New Roman"/>
                <a:cs typeface="Times New Roman"/>
              </a:rPr>
              <a:t>работы </a:t>
            </a:r>
            <a:r>
              <a:rPr sz="1600" b="1" spc="15" dirty="0">
                <a:solidFill>
                  <a:srgbClr val="2D481E"/>
                </a:solidFill>
                <a:latin typeface="Times New Roman"/>
                <a:cs typeface="Times New Roman"/>
              </a:rPr>
              <a:t>по </a:t>
            </a:r>
            <a:r>
              <a:rPr sz="1600" b="1" spc="-15" dirty="0">
                <a:solidFill>
                  <a:srgbClr val="2D481E"/>
                </a:solidFill>
                <a:latin typeface="Times New Roman"/>
                <a:cs typeface="Times New Roman"/>
              </a:rPr>
              <a:t>профилактике </a:t>
            </a:r>
            <a:r>
              <a:rPr sz="1600" b="1" spc="-4" dirty="0">
                <a:solidFill>
                  <a:srgbClr val="2D481E"/>
                </a:solidFill>
                <a:latin typeface="Times New Roman"/>
                <a:cs typeface="Times New Roman"/>
              </a:rPr>
              <a:t>молодежного </a:t>
            </a:r>
            <a:r>
              <a:rPr sz="1600" b="1" spc="-15" dirty="0">
                <a:solidFill>
                  <a:srgbClr val="2D481E"/>
                </a:solidFill>
                <a:latin typeface="Times New Roman"/>
                <a:cs typeface="Times New Roman"/>
              </a:rPr>
              <a:t>экстремизма </a:t>
            </a:r>
            <a:r>
              <a:rPr sz="1600" b="1" spc="8" dirty="0">
                <a:solidFill>
                  <a:srgbClr val="2D481E"/>
                </a:solidFill>
                <a:latin typeface="Times New Roman"/>
                <a:cs typeface="Times New Roman"/>
              </a:rPr>
              <a:t>необходимо </a:t>
            </a:r>
            <a:r>
              <a:rPr sz="1600" b="1" spc="-38" dirty="0">
                <a:solidFill>
                  <a:srgbClr val="2D481E"/>
                </a:solidFill>
                <a:latin typeface="Times New Roman"/>
                <a:cs typeface="Times New Roman"/>
              </a:rPr>
              <a:t>учитывать, </a:t>
            </a:r>
            <a:r>
              <a:rPr sz="1600" b="1" spc="-36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b="1" spc="-19" dirty="0">
                <a:solidFill>
                  <a:srgbClr val="2D481E"/>
                </a:solidFill>
                <a:latin typeface="Times New Roman"/>
                <a:cs typeface="Times New Roman"/>
              </a:rPr>
              <a:t>что</a:t>
            </a:r>
            <a:r>
              <a:rPr sz="1600" b="1" spc="-1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2D481E"/>
                </a:solidFill>
                <a:latin typeface="Times New Roman"/>
                <a:cs typeface="Times New Roman"/>
              </a:rPr>
              <a:t>она </a:t>
            </a:r>
            <a:r>
              <a:rPr sz="1600" b="1" spc="-34" dirty="0">
                <a:solidFill>
                  <a:srgbClr val="2D481E"/>
                </a:solidFill>
                <a:latin typeface="Times New Roman"/>
                <a:cs typeface="Times New Roman"/>
              </a:rPr>
              <a:t>представляет</a:t>
            </a:r>
            <a:r>
              <a:rPr sz="1600" b="1" spc="-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b="1" spc="30" dirty="0">
                <a:solidFill>
                  <a:srgbClr val="2D481E"/>
                </a:solidFill>
                <a:latin typeface="Times New Roman"/>
                <a:cs typeface="Times New Roman"/>
              </a:rPr>
              <a:t>собой</a:t>
            </a:r>
            <a:r>
              <a:rPr sz="1600" b="1" spc="-1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b="1" spc="-8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систему,</a:t>
            </a:r>
            <a:r>
              <a:rPr sz="16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600" b="1" spc="-19" dirty="0">
                <a:solidFill>
                  <a:srgbClr val="2D481E"/>
                </a:solidFill>
                <a:latin typeface="Times New Roman"/>
                <a:cs typeface="Times New Roman"/>
              </a:rPr>
              <a:t>включающую</a:t>
            </a:r>
            <a:r>
              <a:rPr sz="1600" b="1" spc="-3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b="1" spc="-23" dirty="0">
                <a:solidFill>
                  <a:srgbClr val="2D481E"/>
                </a:solidFill>
                <a:latin typeface="Times New Roman"/>
                <a:cs typeface="Times New Roman"/>
              </a:rPr>
              <a:t>несколько</a:t>
            </a:r>
            <a:r>
              <a:rPr sz="1600" b="1" spc="-1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b="1" spc="-19" dirty="0" err="1">
                <a:solidFill>
                  <a:srgbClr val="2D481E"/>
                </a:solidFill>
                <a:latin typeface="Times New Roman"/>
                <a:cs typeface="Times New Roman"/>
              </a:rPr>
              <a:t>уровней</a:t>
            </a:r>
            <a:r>
              <a:rPr sz="1600" b="1" spc="-19" dirty="0" smtClean="0">
                <a:solidFill>
                  <a:srgbClr val="2D481E"/>
                </a:solidFill>
                <a:latin typeface="Times New Roman"/>
                <a:cs typeface="Times New Roman"/>
              </a:rPr>
              <a:t>:</a:t>
            </a:r>
            <a:endParaRPr lang="ru-RU" sz="1600" b="1" spc="-19" dirty="0" smtClean="0">
              <a:solidFill>
                <a:srgbClr val="2D481E"/>
              </a:solidFill>
              <a:latin typeface="Times New Roman"/>
              <a:cs typeface="Times New Roman"/>
            </a:endParaRPr>
          </a:p>
          <a:p>
            <a:pPr marL="293370" marR="117634" indent="-293370" algn="just">
              <a:lnSpc>
                <a:spcPts val="1620"/>
              </a:lnSpc>
              <a:spcBef>
                <a:spcPts val="281"/>
              </a:spcBef>
              <a:buFont typeface="Microsoft Sans Serif"/>
              <a:buChar char="•"/>
              <a:tabLst>
                <a:tab pos="293370" algn="l"/>
              </a:tabLst>
            </a:pPr>
            <a:r>
              <a:rPr lang="ru-RU" sz="28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⇒</a:t>
            </a:r>
            <a:endParaRPr sz="2800" dirty="0">
              <a:solidFill>
                <a:schemeClr val="bg2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  <a:p>
            <a:pPr marL="180975" marR="4763" indent="-171450" algn="just">
              <a:lnSpc>
                <a:spcPts val="1620"/>
              </a:lnSpc>
              <a:buFont typeface="Microsoft Sans Serif"/>
              <a:buChar char="•"/>
              <a:tabLst>
                <a:tab pos="180975" algn="l"/>
              </a:tabLst>
            </a:pPr>
            <a:r>
              <a:rPr sz="1600" spc="-49" dirty="0">
                <a:solidFill>
                  <a:srgbClr val="2D481E"/>
                </a:solidFill>
                <a:latin typeface="Times New Roman"/>
                <a:cs typeface="Times New Roman"/>
              </a:rPr>
              <a:t>1. </a:t>
            </a:r>
            <a:r>
              <a:rPr sz="1600" b="1" spc="-8" dirty="0">
                <a:solidFill>
                  <a:srgbClr val="2D481E"/>
                </a:solidFill>
                <a:latin typeface="Times New Roman"/>
                <a:cs typeface="Times New Roman"/>
              </a:rPr>
              <a:t>Вся </a:t>
            </a:r>
            <a:r>
              <a:rPr sz="1600" b="1" spc="-15" dirty="0">
                <a:solidFill>
                  <a:srgbClr val="2D481E"/>
                </a:solidFill>
                <a:latin typeface="Times New Roman"/>
                <a:cs typeface="Times New Roman"/>
              </a:rPr>
              <a:t>молодежь, </a:t>
            </a:r>
            <a:r>
              <a:rPr sz="1600" b="1" spc="-4" dirty="0">
                <a:solidFill>
                  <a:srgbClr val="2D481E"/>
                </a:solidFill>
                <a:latin typeface="Times New Roman"/>
                <a:cs typeface="Times New Roman"/>
              </a:rPr>
              <a:t>проживающая </a:t>
            </a:r>
            <a:r>
              <a:rPr sz="1600" b="1" spc="-15" dirty="0">
                <a:solidFill>
                  <a:srgbClr val="2D481E"/>
                </a:solidFill>
                <a:latin typeface="Times New Roman"/>
                <a:cs typeface="Times New Roman"/>
              </a:rPr>
              <a:t>на </a:t>
            </a:r>
            <a:r>
              <a:rPr sz="1600" b="1" spc="-11" dirty="0">
                <a:solidFill>
                  <a:srgbClr val="2D481E"/>
                </a:solidFill>
                <a:latin typeface="Times New Roman"/>
                <a:cs typeface="Times New Roman"/>
              </a:rPr>
              <a:t>территории </a:t>
            </a:r>
            <a:r>
              <a:rPr sz="1600" b="1" spc="15" dirty="0">
                <a:solidFill>
                  <a:srgbClr val="2D481E"/>
                </a:solidFill>
                <a:latin typeface="Times New Roman"/>
                <a:cs typeface="Times New Roman"/>
              </a:rPr>
              <a:t>России. </a:t>
            </a:r>
            <a:r>
              <a:rPr sz="1600" dirty="0">
                <a:solidFill>
                  <a:srgbClr val="2D481E"/>
                </a:solidFill>
                <a:latin typeface="Times New Roman"/>
                <a:cs typeface="Times New Roman"/>
              </a:rPr>
              <a:t>На </a:t>
            </a:r>
            <a:r>
              <a:rPr sz="1600" spc="-34" dirty="0">
                <a:solidFill>
                  <a:srgbClr val="2D481E"/>
                </a:solidFill>
                <a:latin typeface="Times New Roman"/>
                <a:cs typeface="Times New Roman"/>
              </a:rPr>
              <a:t>этом уровне </a:t>
            </a:r>
            <a:r>
              <a:rPr sz="1600" spc="-19" dirty="0">
                <a:solidFill>
                  <a:srgbClr val="2D481E"/>
                </a:solidFill>
                <a:latin typeface="Times New Roman"/>
                <a:cs typeface="Times New Roman"/>
              </a:rPr>
              <a:t>необходимо </a:t>
            </a:r>
            <a:r>
              <a:rPr sz="1600" spc="-30" dirty="0">
                <a:solidFill>
                  <a:srgbClr val="2D481E"/>
                </a:solidFill>
                <a:latin typeface="Times New Roman"/>
                <a:cs typeface="Times New Roman"/>
              </a:rPr>
              <a:t>осуществление </a:t>
            </a:r>
            <a:r>
              <a:rPr sz="1600" spc="-26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8" dirty="0">
                <a:solidFill>
                  <a:srgbClr val="2D481E"/>
                </a:solidFill>
                <a:latin typeface="Times New Roman"/>
                <a:cs typeface="Times New Roman"/>
              </a:rPr>
              <a:t>общепрофилактических</a:t>
            </a:r>
            <a:r>
              <a:rPr sz="1600" spc="-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2D481E"/>
                </a:solidFill>
                <a:latin typeface="Times New Roman"/>
                <a:cs typeface="Times New Roman"/>
              </a:rPr>
              <a:t>мероприятий,</a:t>
            </a:r>
            <a:r>
              <a:rPr sz="1600" spc="-1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2D481E"/>
                </a:solidFill>
                <a:latin typeface="Times New Roman"/>
                <a:cs typeface="Times New Roman"/>
              </a:rPr>
              <a:t>ориентированных</a:t>
            </a:r>
            <a:r>
              <a:rPr sz="1600" spc="-1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23" dirty="0">
                <a:solidFill>
                  <a:srgbClr val="2D481E"/>
                </a:solidFill>
                <a:latin typeface="Times New Roman"/>
                <a:cs typeface="Times New Roman"/>
              </a:rPr>
              <a:t>на</a:t>
            </a:r>
            <a:r>
              <a:rPr sz="1600" spc="-1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2D481E"/>
                </a:solidFill>
                <a:latin typeface="Times New Roman"/>
                <a:cs typeface="Times New Roman"/>
              </a:rPr>
              <a:t>повышение</a:t>
            </a:r>
            <a:r>
              <a:rPr sz="1600" spc="-1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0" dirty="0">
                <a:solidFill>
                  <a:srgbClr val="2D481E"/>
                </a:solidFill>
                <a:latin typeface="Times New Roman"/>
                <a:cs typeface="Times New Roman"/>
              </a:rPr>
              <a:t>жизненных</a:t>
            </a:r>
            <a:r>
              <a:rPr sz="1600" spc="-26" dirty="0">
                <a:solidFill>
                  <a:srgbClr val="2D481E"/>
                </a:solidFill>
                <a:latin typeface="Times New Roman"/>
                <a:cs typeface="Times New Roman"/>
              </a:rPr>
              <a:t> возможностей </a:t>
            </a:r>
            <a:r>
              <a:rPr sz="1600" spc="-2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8" dirty="0">
                <a:solidFill>
                  <a:srgbClr val="2D481E"/>
                </a:solidFill>
                <a:latin typeface="Times New Roman"/>
                <a:cs typeface="Times New Roman"/>
              </a:rPr>
              <a:t>молодых</a:t>
            </a:r>
            <a:r>
              <a:rPr sz="1600" spc="5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2D481E"/>
                </a:solidFill>
                <a:latin typeface="Times New Roman"/>
                <a:cs typeface="Times New Roman"/>
              </a:rPr>
              <a:t>людей,</a:t>
            </a:r>
            <a:r>
              <a:rPr sz="1600" spc="26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23" dirty="0">
                <a:solidFill>
                  <a:srgbClr val="2D481E"/>
                </a:solidFill>
                <a:latin typeface="Times New Roman"/>
                <a:cs typeface="Times New Roman"/>
              </a:rPr>
              <a:t>снижение</a:t>
            </a:r>
            <a:r>
              <a:rPr sz="1600" spc="3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56" dirty="0">
                <a:solidFill>
                  <a:srgbClr val="2D481E"/>
                </a:solidFill>
                <a:latin typeface="Times New Roman"/>
                <a:cs typeface="Times New Roman"/>
              </a:rPr>
              <a:t>чувства</a:t>
            </a:r>
            <a:r>
              <a:rPr sz="1600" spc="6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11" dirty="0">
                <a:solidFill>
                  <a:srgbClr val="2D481E"/>
                </a:solidFill>
                <a:latin typeface="Times New Roman"/>
                <a:cs typeface="Times New Roman"/>
              </a:rPr>
              <a:t>незащищенности,</a:t>
            </a:r>
            <a:r>
              <a:rPr sz="1600" spc="2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23" dirty="0">
                <a:solidFill>
                  <a:srgbClr val="2D481E"/>
                </a:solidFill>
                <a:latin typeface="Times New Roman"/>
                <a:cs typeface="Times New Roman"/>
              </a:rPr>
              <a:t>невостребованности,</a:t>
            </a:r>
            <a:r>
              <a:rPr sz="1600" spc="3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23" dirty="0">
                <a:solidFill>
                  <a:srgbClr val="2D481E"/>
                </a:solidFill>
                <a:latin typeface="Times New Roman"/>
                <a:cs typeface="Times New Roman"/>
              </a:rPr>
              <a:t>создание</a:t>
            </a:r>
            <a:r>
              <a:rPr sz="1600" spc="3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0" dirty="0">
                <a:solidFill>
                  <a:srgbClr val="2D481E"/>
                </a:solidFill>
                <a:latin typeface="Times New Roman"/>
                <a:cs typeface="Times New Roman"/>
              </a:rPr>
              <a:t>условий</a:t>
            </a:r>
            <a:r>
              <a:rPr sz="1600" spc="3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49" dirty="0" err="1">
                <a:solidFill>
                  <a:srgbClr val="2D481E"/>
                </a:solidFill>
                <a:latin typeface="Times New Roman"/>
                <a:cs typeface="Times New Roman"/>
              </a:rPr>
              <a:t>для</a:t>
            </a:r>
            <a:r>
              <a:rPr sz="1600" spc="6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4" dirty="0" err="1" smtClean="0">
                <a:solidFill>
                  <a:srgbClr val="2D481E"/>
                </a:solidFill>
                <a:latin typeface="Times New Roman"/>
                <a:cs typeface="Times New Roman"/>
              </a:rPr>
              <a:t>их</a:t>
            </a:r>
            <a:r>
              <a:rPr lang="ru-RU" sz="1600" spc="-34" dirty="0" smtClean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8" dirty="0" err="1" smtClean="0">
                <a:solidFill>
                  <a:srgbClr val="2D481E"/>
                </a:solidFill>
                <a:latin typeface="Times New Roman"/>
                <a:cs typeface="Times New Roman"/>
              </a:rPr>
              <a:t>полноценной</a:t>
            </a:r>
            <a:r>
              <a:rPr sz="1600" spc="-8" dirty="0" smtClean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19" dirty="0">
                <a:solidFill>
                  <a:srgbClr val="2D481E"/>
                </a:solidFill>
                <a:latin typeface="Times New Roman"/>
                <a:cs typeface="Times New Roman"/>
              </a:rPr>
              <a:t>самореализации</a:t>
            </a:r>
            <a:r>
              <a:rPr sz="1600" spc="-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11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16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0" dirty="0">
                <a:solidFill>
                  <a:srgbClr val="2D481E"/>
                </a:solidFill>
                <a:latin typeface="Times New Roman"/>
                <a:cs typeface="Times New Roman"/>
              </a:rPr>
              <a:t>жизнедеятельности.</a:t>
            </a:r>
            <a:endParaRPr sz="1600" dirty="0">
              <a:latin typeface="Times New Roman"/>
              <a:cs typeface="Times New Roman"/>
            </a:endParaRPr>
          </a:p>
          <a:p>
            <a:pPr marL="180975" marR="3810" indent="-171450" algn="just">
              <a:lnSpc>
                <a:spcPct val="90000"/>
              </a:lnSpc>
              <a:spcBef>
                <a:spcPts val="90"/>
              </a:spcBef>
              <a:buFont typeface="Microsoft Sans Serif"/>
              <a:buChar char="•"/>
              <a:tabLst>
                <a:tab pos="180975" algn="l"/>
              </a:tabLst>
            </a:pPr>
            <a:r>
              <a:rPr sz="1600" spc="-49" dirty="0">
                <a:solidFill>
                  <a:srgbClr val="2D481E"/>
                </a:solidFill>
                <a:latin typeface="Times New Roman"/>
                <a:cs typeface="Times New Roman"/>
              </a:rPr>
              <a:t>2.</a:t>
            </a:r>
            <a:r>
              <a:rPr sz="1600" spc="-4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b="1" spc="-8" dirty="0">
                <a:solidFill>
                  <a:srgbClr val="FF0000"/>
                </a:solidFill>
                <a:latin typeface="Times New Roman"/>
                <a:cs typeface="Times New Roman"/>
              </a:rPr>
              <a:t>Молодежь,</a:t>
            </a:r>
            <a:r>
              <a:rPr sz="1600" b="1" spc="-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-26" dirty="0">
                <a:solidFill>
                  <a:srgbClr val="FF0000"/>
                </a:solidFill>
                <a:latin typeface="Times New Roman"/>
                <a:cs typeface="Times New Roman"/>
              </a:rPr>
              <a:t>находящаяся</a:t>
            </a:r>
            <a:r>
              <a:rPr sz="1600" b="1" spc="-23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-53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600" b="1" spc="-4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-11" dirty="0">
                <a:solidFill>
                  <a:srgbClr val="FF0000"/>
                </a:solidFill>
                <a:latin typeface="Times New Roman"/>
                <a:cs typeface="Times New Roman"/>
              </a:rPr>
              <a:t>ситуации</a:t>
            </a:r>
            <a:r>
              <a:rPr sz="1600" b="1" spc="-8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4" dirty="0">
                <a:solidFill>
                  <a:srgbClr val="FF0000"/>
                </a:solidFill>
                <a:latin typeface="Times New Roman"/>
                <a:cs typeface="Times New Roman"/>
              </a:rPr>
              <a:t>возможного</a:t>
            </a:r>
            <a:r>
              <a:rPr sz="1600" b="1" spc="8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-23" dirty="0">
                <a:solidFill>
                  <a:srgbClr val="FF0000"/>
                </a:solidFill>
                <a:latin typeface="Times New Roman"/>
                <a:cs typeface="Times New Roman"/>
              </a:rPr>
              <a:t>«попадания»</a:t>
            </a:r>
            <a:r>
              <a:rPr sz="1600" b="1" spc="-1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-53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600" b="1" spc="-4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-23" dirty="0">
                <a:solidFill>
                  <a:srgbClr val="FF0000"/>
                </a:solidFill>
                <a:latin typeface="Times New Roman"/>
                <a:cs typeface="Times New Roman"/>
              </a:rPr>
              <a:t>поле</a:t>
            </a:r>
            <a:r>
              <a:rPr sz="1600" b="1" spc="-1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-8" dirty="0">
                <a:solidFill>
                  <a:srgbClr val="FF0000"/>
                </a:solidFill>
                <a:latin typeface="Times New Roman"/>
                <a:cs typeface="Times New Roman"/>
              </a:rPr>
              <a:t>экстремистской </a:t>
            </a:r>
            <a:r>
              <a:rPr sz="1600" b="1" spc="-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-19" dirty="0">
                <a:solidFill>
                  <a:srgbClr val="FF0000"/>
                </a:solidFill>
                <a:latin typeface="Times New Roman"/>
                <a:cs typeface="Times New Roman"/>
              </a:rPr>
              <a:t>активности</a:t>
            </a:r>
            <a:r>
              <a:rPr sz="16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-11" dirty="0">
                <a:solidFill>
                  <a:srgbClr val="FF0000"/>
                </a:solidFill>
                <a:latin typeface="Times New Roman"/>
                <a:cs typeface="Times New Roman"/>
              </a:rPr>
              <a:t>(молодежь</a:t>
            </a:r>
            <a:r>
              <a:rPr sz="1600" b="1" spc="-8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-53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r>
              <a:rPr sz="1600" b="1" spc="-4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8" dirty="0">
                <a:solidFill>
                  <a:srgbClr val="FF0000"/>
                </a:solidFill>
                <a:latin typeface="Times New Roman"/>
                <a:cs typeface="Times New Roman"/>
              </a:rPr>
              <a:t>«зоне </a:t>
            </a:r>
            <a:r>
              <a:rPr sz="1600" b="1" spc="-30" dirty="0">
                <a:solidFill>
                  <a:srgbClr val="FF0000"/>
                </a:solidFill>
                <a:latin typeface="Times New Roman"/>
                <a:cs typeface="Times New Roman"/>
              </a:rPr>
              <a:t>риска»):</a:t>
            </a:r>
            <a:r>
              <a:rPr sz="1600" b="1" spc="-26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spc="-34" dirty="0">
                <a:solidFill>
                  <a:srgbClr val="2D481E"/>
                </a:solidFill>
                <a:latin typeface="Times New Roman"/>
                <a:cs typeface="Times New Roman"/>
              </a:rPr>
              <a:t>деятельность</a:t>
            </a:r>
            <a:r>
              <a:rPr sz="1600" spc="-3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15" dirty="0">
                <a:solidFill>
                  <a:srgbClr val="2D481E"/>
                </a:solidFill>
                <a:latin typeface="Times New Roman"/>
                <a:cs typeface="Times New Roman"/>
              </a:rPr>
              <a:t>по </a:t>
            </a:r>
            <a:r>
              <a:rPr sz="1600" spc="-8" dirty="0">
                <a:solidFill>
                  <a:srgbClr val="2D481E"/>
                </a:solidFill>
                <a:latin typeface="Times New Roman"/>
                <a:cs typeface="Times New Roman"/>
              </a:rPr>
              <a:t>профилактике </a:t>
            </a:r>
            <a:r>
              <a:rPr sz="1600" spc="-41" dirty="0">
                <a:solidFill>
                  <a:srgbClr val="2D481E"/>
                </a:solidFill>
                <a:latin typeface="Times New Roman"/>
                <a:cs typeface="Times New Roman"/>
              </a:rPr>
              <a:t>экстремизма</a:t>
            </a:r>
            <a:r>
              <a:rPr sz="1600" spc="-3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4" dirty="0">
                <a:solidFill>
                  <a:srgbClr val="2D481E"/>
                </a:solidFill>
                <a:latin typeface="Times New Roman"/>
                <a:cs typeface="Times New Roman"/>
              </a:rPr>
              <a:t>должна</a:t>
            </a:r>
            <a:r>
              <a:rPr sz="1600" spc="-3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41" dirty="0">
                <a:solidFill>
                  <a:srgbClr val="2D481E"/>
                </a:solidFill>
                <a:latin typeface="Times New Roman"/>
                <a:cs typeface="Times New Roman"/>
              </a:rPr>
              <a:t>быть </a:t>
            </a:r>
            <a:r>
              <a:rPr sz="1600" spc="-3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26" dirty="0">
                <a:solidFill>
                  <a:srgbClr val="2D481E"/>
                </a:solidFill>
                <a:latin typeface="Times New Roman"/>
                <a:cs typeface="Times New Roman"/>
              </a:rPr>
              <a:t>направлена</a:t>
            </a:r>
            <a:r>
              <a:rPr sz="1600" spc="-2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26" dirty="0">
                <a:solidFill>
                  <a:srgbClr val="2D481E"/>
                </a:solidFill>
                <a:latin typeface="Times New Roman"/>
                <a:cs typeface="Times New Roman"/>
              </a:rPr>
              <a:t>на</a:t>
            </a:r>
            <a:r>
              <a:rPr sz="1600" spc="-2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8" dirty="0">
                <a:solidFill>
                  <a:srgbClr val="2D481E"/>
                </a:solidFill>
                <a:latin typeface="Times New Roman"/>
                <a:cs typeface="Times New Roman"/>
              </a:rPr>
              <a:t>молодых</a:t>
            </a:r>
            <a:r>
              <a:rPr sz="1600" spc="-3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19" dirty="0">
                <a:solidFill>
                  <a:srgbClr val="2D481E"/>
                </a:solidFill>
                <a:latin typeface="Times New Roman"/>
                <a:cs typeface="Times New Roman"/>
              </a:rPr>
              <a:t>людей,</a:t>
            </a:r>
            <a:r>
              <a:rPr sz="1600" spc="-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4" dirty="0">
                <a:solidFill>
                  <a:srgbClr val="2D481E"/>
                </a:solidFill>
                <a:latin typeface="Times New Roman"/>
                <a:cs typeface="Times New Roman"/>
              </a:rPr>
              <a:t>чья</a:t>
            </a:r>
            <a:r>
              <a:rPr sz="1600" spc="-30" dirty="0">
                <a:solidFill>
                  <a:srgbClr val="2D481E"/>
                </a:solidFill>
                <a:latin typeface="Times New Roman"/>
                <a:cs typeface="Times New Roman"/>
              </a:rPr>
              <a:t> жизненная</a:t>
            </a:r>
            <a:r>
              <a:rPr sz="1600" spc="-26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8" dirty="0">
                <a:solidFill>
                  <a:srgbClr val="2D481E"/>
                </a:solidFill>
                <a:latin typeface="Times New Roman"/>
                <a:cs typeface="Times New Roman"/>
              </a:rPr>
              <a:t>ситуация</a:t>
            </a:r>
            <a:r>
              <a:rPr sz="1600" spc="-3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26" dirty="0">
                <a:solidFill>
                  <a:srgbClr val="2D481E"/>
                </a:solidFill>
                <a:latin typeface="Times New Roman"/>
                <a:cs typeface="Times New Roman"/>
              </a:rPr>
              <a:t>позволяет</a:t>
            </a:r>
            <a:r>
              <a:rPr sz="1600" spc="-2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19" dirty="0">
                <a:solidFill>
                  <a:srgbClr val="2D481E"/>
                </a:solidFill>
                <a:latin typeface="Times New Roman"/>
                <a:cs typeface="Times New Roman"/>
              </a:rPr>
              <a:t>предположить</a:t>
            </a:r>
            <a:r>
              <a:rPr sz="1600" spc="-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0" dirty="0">
                <a:solidFill>
                  <a:srgbClr val="2D481E"/>
                </a:solidFill>
                <a:latin typeface="Times New Roman"/>
                <a:cs typeface="Times New Roman"/>
              </a:rPr>
              <a:t>возможность</a:t>
            </a:r>
            <a:r>
              <a:rPr sz="1600" spc="-26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4" dirty="0">
                <a:solidFill>
                  <a:srgbClr val="2D481E"/>
                </a:solidFill>
                <a:latin typeface="Times New Roman"/>
                <a:cs typeface="Times New Roman"/>
              </a:rPr>
              <a:t>их </a:t>
            </a:r>
            <a:r>
              <a:rPr sz="1600" spc="-3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23" dirty="0">
                <a:solidFill>
                  <a:srgbClr val="2D481E"/>
                </a:solidFill>
                <a:latin typeface="Times New Roman"/>
                <a:cs typeface="Times New Roman"/>
              </a:rPr>
              <a:t>включения </a:t>
            </a:r>
            <a:r>
              <a:rPr sz="1600" spc="-68" dirty="0">
                <a:solidFill>
                  <a:srgbClr val="2D481E"/>
                </a:solidFill>
                <a:latin typeface="Times New Roman"/>
                <a:cs typeface="Times New Roman"/>
              </a:rPr>
              <a:t>в </a:t>
            </a:r>
            <a:r>
              <a:rPr sz="1600" spc="-8" dirty="0">
                <a:solidFill>
                  <a:srgbClr val="2D481E"/>
                </a:solidFill>
                <a:latin typeface="Times New Roman"/>
                <a:cs typeface="Times New Roman"/>
              </a:rPr>
              <a:t>поле </a:t>
            </a:r>
            <a:r>
              <a:rPr sz="1600" spc="-34" dirty="0">
                <a:solidFill>
                  <a:srgbClr val="2D481E"/>
                </a:solidFill>
                <a:latin typeface="Times New Roman"/>
                <a:cs typeface="Times New Roman"/>
              </a:rPr>
              <a:t>экстремистской </a:t>
            </a:r>
            <a:r>
              <a:rPr sz="1600" spc="-30" dirty="0">
                <a:solidFill>
                  <a:srgbClr val="2D481E"/>
                </a:solidFill>
                <a:latin typeface="Times New Roman"/>
                <a:cs typeface="Times New Roman"/>
              </a:rPr>
              <a:t>активности. </a:t>
            </a:r>
            <a:r>
              <a:rPr sz="1600" b="1" spc="-26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К </a:t>
            </a:r>
            <a:r>
              <a:rPr sz="1600" b="1" spc="-53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таким </a:t>
            </a:r>
            <a:r>
              <a:rPr sz="1600" b="1" spc="-34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категориям </a:t>
            </a:r>
            <a:r>
              <a:rPr sz="1600" b="1" spc="-41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могут </a:t>
            </a:r>
            <a:r>
              <a:rPr sz="1600" b="1" spc="-34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быть </a:t>
            </a:r>
            <a:r>
              <a:rPr sz="1600" b="1" spc="-8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отнесены</a:t>
            </a:r>
            <a:r>
              <a:rPr sz="1600" spc="-8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: </a:t>
            </a:r>
            <a:endParaRPr lang="ru-RU" sz="1600" spc="-8" dirty="0" smtClean="0">
              <a:solidFill>
                <a:schemeClr val="bg2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  <a:p>
            <a:pPr marL="180975" marR="3810" indent="-171450" algn="just">
              <a:lnSpc>
                <a:spcPct val="90000"/>
              </a:lnSpc>
              <a:spcBef>
                <a:spcPts val="90"/>
              </a:spcBef>
              <a:buFont typeface="Microsoft Sans Serif"/>
              <a:buChar char="•"/>
              <a:tabLst>
                <a:tab pos="180975" algn="l"/>
              </a:tabLst>
            </a:pPr>
            <a:r>
              <a:rPr sz="1600" spc="-30" dirty="0" smtClean="0">
                <a:solidFill>
                  <a:srgbClr val="2D481E"/>
                </a:solidFill>
                <a:latin typeface="Times New Roman"/>
                <a:cs typeface="Times New Roman"/>
              </a:rPr>
              <a:t>- </a:t>
            </a:r>
            <a:r>
              <a:rPr sz="1600" spc="-34" dirty="0">
                <a:solidFill>
                  <a:srgbClr val="2D481E"/>
                </a:solidFill>
                <a:latin typeface="Times New Roman"/>
                <a:cs typeface="Times New Roman"/>
              </a:rPr>
              <a:t>дети </a:t>
            </a:r>
            <a:r>
              <a:rPr sz="1600" spc="-4" dirty="0">
                <a:solidFill>
                  <a:srgbClr val="2D481E"/>
                </a:solidFill>
                <a:latin typeface="Times New Roman"/>
                <a:cs typeface="Times New Roman"/>
              </a:rPr>
              <a:t>из </a:t>
            </a:r>
            <a:r>
              <a:rPr sz="16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0" dirty="0">
                <a:solidFill>
                  <a:srgbClr val="2D481E"/>
                </a:solidFill>
                <a:latin typeface="Times New Roman"/>
                <a:cs typeface="Times New Roman"/>
              </a:rPr>
              <a:t>неблагополучных, </a:t>
            </a:r>
            <a:r>
              <a:rPr sz="1600" spc="-19" dirty="0">
                <a:solidFill>
                  <a:srgbClr val="2D481E"/>
                </a:solidFill>
                <a:latin typeface="Times New Roman"/>
                <a:cs typeface="Times New Roman"/>
              </a:rPr>
              <a:t>социально-дезориентированных </a:t>
            </a:r>
            <a:r>
              <a:rPr sz="1600" spc="-41" dirty="0">
                <a:solidFill>
                  <a:srgbClr val="2D481E"/>
                </a:solidFill>
                <a:latin typeface="Times New Roman"/>
                <a:cs typeface="Times New Roman"/>
              </a:rPr>
              <a:t>семей, с </a:t>
            </a:r>
            <a:r>
              <a:rPr sz="1600" spc="-23" dirty="0">
                <a:solidFill>
                  <a:srgbClr val="2D481E"/>
                </a:solidFill>
                <a:latin typeface="Times New Roman"/>
                <a:cs typeface="Times New Roman"/>
              </a:rPr>
              <a:t>низким социально-экономическим </a:t>
            </a:r>
            <a:r>
              <a:rPr sz="1600" spc="-49" dirty="0">
                <a:solidFill>
                  <a:srgbClr val="2D481E"/>
                </a:solidFill>
                <a:latin typeface="Times New Roman"/>
                <a:cs typeface="Times New Roman"/>
              </a:rPr>
              <a:t>статусом, </a:t>
            </a:r>
            <a:r>
              <a:rPr sz="1600" spc="-4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26" dirty="0">
                <a:solidFill>
                  <a:srgbClr val="2D481E"/>
                </a:solidFill>
                <a:latin typeface="Times New Roman"/>
                <a:cs typeface="Times New Roman"/>
              </a:rPr>
              <a:t>недостаточным </a:t>
            </a:r>
            <a:r>
              <a:rPr sz="1600" spc="-38" dirty="0">
                <a:solidFill>
                  <a:srgbClr val="2D481E"/>
                </a:solidFill>
                <a:latin typeface="Times New Roman"/>
                <a:cs typeface="Times New Roman"/>
              </a:rPr>
              <a:t>интеллектуальным </a:t>
            </a:r>
            <a:r>
              <a:rPr sz="1600" spc="-41" dirty="0">
                <a:solidFill>
                  <a:srgbClr val="2D481E"/>
                </a:solidFill>
                <a:latin typeface="Times New Roman"/>
                <a:cs typeface="Times New Roman"/>
              </a:rPr>
              <a:t>уровнем, </a:t>
            </a:r>
            <a:r>
              <a:rPr sz="1600" spc="-11" dirty="0">
                <a:solidFill>
                  <a:srgbClr val="2D481E"/>
                </a:solidFill>
                <a:latin typeface="Times New Roman"/>
                <a:cs typeface="Times New Roman"/>
              </a:rPr>
              <a:t>имеющим </a:t>
            </a:r>
            <a:r>
              <a:rPr sz="1600" spc="-19" dirty="0">
                <a:solidFill>
                  <a:srgbClr val="2D481E"/>
                </a:solidFill>
                <a:latin typeface="Times New Roman"/>
                <a:cs typeface="Times New Roman"/>
              </a:rPr>
              <a:t>склонность </a:t>
            </a:r>
            <a:r>
              <a:rPr sz="1600" spc="-79" dirty="0">
                <a:solidFill>
                  <a:srgbClr val="2D481E"/>
                </a:solidFill>
                <a:latin typeface="Times New Roman"/>
                <a:cs typeface="Times New Roman"/>
              </a:rPr>
              <a:t>к </a:t>
            </a:r>
            <a:r>
              <a:rPr sz="1600" spc="-15" dirty="0">
                <a:solidFill>
                  <a:srgbClr val="2D481E"/>
                </a:solidFill>
                <a:latin typeface="Times New Roman"/>
                <a:cs typeface="Times New Roman"/>
              </a:rPr>
              <a:t>трансляции </a:t>
            </a:r>
            <a:r>
              <a:rPr sz="1600" spc="-26" dirty="0">
                <a:solidFill>
                  <a:srgbClr val="2D481E"/>
                </a:solidFill>
                <a:latin typeface="Times New Roman"/>
                <a:cs typeface="Times New Roman"/>
              </a:rPr>
              <a:t>девиаций </a:t>
            </a:r>
            <a:r>
              <a:rPr sz="1600" spc="-38" dirty="0">
                <a:solidFill>
                  <a:srgbClr val="2D481E"/>
                </a:solidFill>
                <a:latin typeface="Times New Roman"/>
                <a:cs typeface="Times New Roman"/>
              </a:rPr>
              <a:t>(алкоголизм, </a:t>
            </a:r>
            <a:r>
              <a:rPr sz="1600" spc="-3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0" dirty="0">
                <a:solidFill>
                  <a:srgbClr val="2D481E"/>
                </a:solidFill>
                <a:latin typeface="Times New Roman"/>
                <a:cs typeface="Times New Roman"/>
              </a:rPr>
              <a:t>наркомания,</a:t>
            </a:r>
            <a:r>
              <a:rPr sz="1600" spc="-26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2D481E"/>
                </a:solidFill>
                <a:latin typeface="Times New Roman"/>
                <a:cs typeface="Times New Roman"/>
              </a:rPr>
              <a:t>физическое</a:t>
            </a:r>
            <a:r>
              <a:rPr sz="16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11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1600" spc="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23" dirty="0">
                <a:solidFill>
                  <a:srgbClr val="2D481E"/>
                </a:solidFill>
                <a:latin typeface="Times New Roman"/>
                <a:cs typeface="Times New Roman"/>
              </a:rPr>
              <a:t>морально-нравственное</a:t>
            </a:r>
            <a:r>
              <a:rPr sz="1600" spc="-1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0" dirty="0" err="1">
                <a:solidFill>
                  <a:srgbClr val="2D481E"/>
                </a:solidFill>
                <a:latin typeface="Times New Roman"/>
                <a:cs typeface="Times New Roman"/>
              </a:rPr>
              <a:t>насилие</a:t>
            </a:r>
            <a:r>
              <a:rPr sz="1600" spc="-30" dirty="0" smtClean="0">
                <a:solidFill>
                  <a:srgbClr val="2D481E"/>
                </a:solidFill>
                <a:latin typeface="Times New Roman"/>
                <a:cs typeface="Times New Roman"/>
              </a:rPr>
              <a:t>);</a:t>
            </a:r>
            <a:endParaRPr lang="ru-RU" sz="1600" spc="-30" dirty="0" smtClean="0">
              <a:solidFill>
                <a:srgbClr val="2D481E"/>
              </a:solidFill>
              <a:latin typeface="Times New Roman"/>
              <a:cs typeface="Times New Roman"/>
            </a:endParaRPr>
          </a:p>
          <a:p>
            <a:pPr marL="180975" marR="3810" indent="-171450" algn="just">
              <a:lnSpc>
                <a:spcPct val="90000"/>
              </a:lnSpc>
              <a:spcBef>
                <a:spcPts val="90"/>
              </a:spcBef>
              <a:buFont typeface="Microsoft Sans Serif"/>
              <a:buChar char="•"/>
              <a:tabLst>
                <a:tab pos="180975" algn="l"/>
              </a:tabLst>
            </a:pPr>
            <a:r>
              <a:rPr sz="1600" spc="-26" dirty="0" smtClean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0" dirty="0">
                <a:solidFill>
                  <a:srgbClr val="2D481E"/>
                </a:solidFill>
                <a:latin typeface="Times New Roman"/>
                <a:cs typeface="Times New Roman"/>
              </a:rPr>
              <a:t>-</a:t>
            </a:r>
            <a:r>
              <a:rPr sz="1600" spc="-26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49" dirty="0">
                <a:solidFill>
                  <a:srgbClr val="2D481E"/>
                </a:solidFill>
                <a:latin typeface="Times New Roman"/>
                <a:cs typeface="Times New Roman"/>
              </a:rPr>
              <a:t>«золотая</a:t>
            </a:r>
            <a:r>
              <a:rPr sz="1600" spc="-4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56" dirty="0">
                <a:solidFill>
                  <a:srgbClr val="2D481E"/>
                </a:solidFill>
                <a:latin typeface="Times New Roman"/>
                <a:cs typeface="Times New Roman"/>
              </a:rPr>
              <a:t>молодежь»,</a:t>
            </a:r>
            <a:r>
              <a:rPr sz="1600" spc="-5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0" dirty="0">
                <a:solidFill>
                  <a:srgbClr val="2D481E"/>
                </a:solidFill>
                <a:latin typeface="Times New Roman"/>
                <a:cs typeface="Times New Roman"/>
              </a:rPr>
              <a:t>склонная</a:t>
            </a:r>
            <a:r>
              <a:rPr sz="1600" spc="-26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79" dirty="0">
                <a:solidFill>
                  <a:srgbClr val="2D481E"/>
                </a:solidFill>
                <a:latin typeface="Times New Roman"/>
                <a:cs typeface="Times New Roman"/>
              </a:rPr>
              <a:t>к </a:t>
            </a:r>
            <a:r>
              <a:rPr sz="1600" spc="-7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26" dirty="0">
                <a:solidFill>
                  <a:srgbClr val="2D481E"/>
                </a:solidFill>
                <a:latin typeface="Times New Roman"/>
                <a:cs typeface="Times New Roman"/>
              </a:rPr>
              <a:t>безнаказанности,</a:t>
            </a:r>
            <a:r>
              <a:rPr sz="1600" spc="-2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26" dirty="0">
                <a:solidFill>
                  <a:srgbClr val="2D481E"/>
                </a:solidFill>
                <a:latin typeface="Times New Roman"/>
                <a:cs typeface="Times New Roman"/>
              </a:rPr>
              <a:t>вседозволенности,</a:t>
            </a:r>
            <a:r>
              <a:rPr sz="1600" spc="-2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41" dirty="0">
                <a:solidFill>
                  <a:srgbClr val="2D481E"/>
                </a:solidFill>
                <a:latin typeface="Times New Roman"/>
                <a:cs typeface="Times New Roman"/>
              </a:rPr>
              <a:t>экстремальному</a:t>
            </a:r>
            <a:r>
              <a:rPr sz="1600" spc="-3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71" dirty="0">
                <a:solidFill>
                  <a:srgbClr val="2D481E"/>
                </a:solidFill>
                <a:latin typeface="Times New Roman"/>
                <a:cs typeface="Times New Roman"/>
              </a:rPr>
              <a:t>досугу</a:t>
            </a:r>
            <a:r>
              <a:rPr sz="1600" spc="-6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11" dirty="0">
                <a:solidFill>
                  <a:srgbClr val="2D481E"/>
                </a:solidFill>
                <a:latin typeface="Times New Roman"/>
                <a:cs typeface="Times New Roman"/>
              </a:rPr>
              <a:t>и </a:t>
            </a:r>
            <a:r>
              <a:rPr sz="1600" spc="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4" dirty="0">
                <a:solidFill>
                  <a:srgbClr val="2D481E"/>
                </a:solidFill>
                <a:latin typeface="Times New Roman"/>
                <a:cs typeface="Times New Roman"/>
              </a:rPr>
              <a:t>рассматривающая</a:t>
            </a:r>
            <a:r>
              <a:rPr sz="1600" spc="31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41" dirty="0">
                <a:solidFill>
                  <a:srgbClr val="2D481E"/>
                </a:solidFill>
                <a:latin typeface="Times New Roman"/>
                <a:cs typeface="Times New Roman"/>
              </a:rPr>
              <a:t>участие</a:t>
            </a:r>
            <a:r>
              <a:rPr sz="1600" spc="296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68" dirty="0">
                <a:solidFill>
                  <a:srgbClr val="2D481E"/>
                </a:solidFill>
                <a:latin typeface="Times New Roman"/>
                <a:cs typeface="Times New Roman"/>
              </a:rPr>
              <a:t>в </a:t>
            </a:r>
            <a:r>
              <a:rPr sz="1600" spc="-6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4" dirty="0">
                <a:solidFill>
                  <a:srgbClr val="2D481E"/>
                </a:solidFill>
                <a:latin typeface="Times New Roman"/>
                <a:cs typeface="Times New Roman"/>
              </a:rPr>
              <a:t>экстремистской</a:t>
            </a:r>
            <a:r>
              <a:rPr sz="1600" spc="-3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56" dirty="0">
                <a:solidFill>
                  <a:srgbClr val="2D481E"/>
                </a:solidFill>
                <a:latin typeface="Times New Roman"/>
                <a:cs typeface="Times New Roman"/>
              </a:rPr>
              <a:t>субкультуре</a:t>
            </a:r>
            <a:r>
              <a:rPr sz="1600" spc="-5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71" dirty="0">
                <a:solidFill>
                  <a:srgbClr val="2D481E"/>
                </a:solidFill>
                <a:latin typeface="Times New Roman"/>
                <a:cs typeface="Times New Roman"/>
              </a:rPr>
              <a:t>как</a:t>
            </a:r>
            <a:r>
              <a:rPr sz="1600" spc="-6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4" dirty="0">
                <a:solidFill>
                  <a:srgbClr val="2D481E"/>
                </a:solidFill>
                <a:latin typeface="Times New Roman"/>
                <a:cs typeface="Times New Roman"/>
              </a:rPr>
              <a:t>естественную</a:t>
            </a:r>
            <a:r>
              <a:rPr sz="1600" spc="-3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4" dirty="0">
                <a:solidFill>
                  <a:srgbClr val="2D481E"/>
                </a:solidFill>
                <a:latin typeface="Times New Roman"/>
                <a:cs typeface="Times New Roman"/>
              </a:rPr>
              <a:t>форму</a:t>
            </a:r>
            <a:r>
              <a:rPr sz="1600" spc="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0" dirty="0">
                <a:solidFill>
                  <a:srgbClr val="2D481E"/>
                </a:solidFill>
                <a:latin typeface="Times New Roman"/>
                <a:cs typeface="Times New Roman"/>
              </a:rPr>
              <a:t>времяпрепровождения;</a:t>
            </a:r>
            <a:r>
              <a:rPr sz="1600" spc="-26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endParaRPr lang="ru-RU" sz="1600" spc="-26" dirty="0" smtClean="0">
              <a:solidFill>
                <a:srgbClr val="2D481E"/>
              </a:solidFill>
              <a:latin typeface="Times New Roman"/>
              <a:cs typeface="Times New Roman"/>
            </a:endParaRPr>
          </a:p>
          <a:p>
            <a:pPr marL="180975" marR="3810" indent="-171450" algn="just">
              <a:lnSpc>
                <a:spcPct val="90000"/>
              </a:lnSpc>
              <a:spcBef>
                <a:spcPts val="90"/>
              </a:spcBef>
              <a:buFont typeface="Microsoft Sans Serif"/>
              <a:buChar char="•"/>
              <a:tabLst>
                <a:tab pos="180975" algn="l"/>
              </a:tabLst>
            </a:pPr>
            <a:r>
              <a:rPr sz="1600" spc="-30" dirty="0" smtClean="0">
                <a:solidFill>
                  <a:srgbClr val="2D481E"/>
                </a:solidFill>
                <a:latin typeface="Times New Roman"/>
                <a:cs typeface="Times New Roman"/>
              </a:rPr>
              <a:t>-</a:t>
            </a:r>
            <a:r>
              <a:rPr sz="1600" spc="319" dirty="0" smtClean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4" dirty="0">
                <a:solidFill>
                  <a:srgbClr val="2D481E"/>
                </a:solidFill>
                <a:latin typeface="Times New Roman"/>
                <a:cs typeface="Times New Roman"/>
              </a:rPr>
              <a:t>дети,</a:t>
            </a:r>
            <a:r>
              <a:rPr sz="1600" spc="31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23" dirty="0">
                <a:solidFill>
                  <a:srgbClr val="2D481E"/>
                </a:solidFill>
                <a:latin typeface="Times New Roman"/>
                <a:cs typeface="Times New Roman"/>
              </a:rPr>
              <a:t>подростки, </a:t>
            </a:r>
            <a:r>
              <a:rPr sz="1600" spc="-1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41" dirty="0">
                <a:solidFill>
                  <a:srgbClr val="2D481E"/>
                </a:solidFill>
                <a:latin typeface="Times New Roman"/>
                <a:cs typeface="Times New Roman"/>
              </a:rPr>
              <a:t>молодежь,</a:t>
            </a:r>
            <a:r>
              <a:rPr sz="1600" spc="-3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4" dirty="0">
                <a:solidFill>
                  <a:srgbClr val="2D481E"/>
                </a:solidFill>
                <a:latin typeface="Times New Roman"/>
                <a:cs typeface="Times New Roman"/>
              </a:rPr>
              <a:t>имеющие</a:t>
            </a:r>
            <a:r>
              <a:rPr sz="16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23" dirty="0">
                <a:solidFill>
                  <a:srgbClr val="2D481E"/>
                </a:solidFill>
                <a:latin typeface="Times New Roman"/>
                <a:cs typeface="Times New Roman"/>
              </a:rPr>
              <a:t>склонность</a:t>
            </a:r>
            <a:r>
              <a:rPr sz="1600" spc="-1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79" dirty="0">
                <a:solidFill>
                  <a:srgbClr val="2D481E"/>
                </a:solidFill>
                <a:latin typeface="Times New Roman"/>
                <a:cs typeface="Times New Roman"/>
              </a:rPr>
              <a:t>к</a:t>
            </a:r>
            <a:r>
              <a:rPr sz="1600" spc="-7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4" dirty="0">
                <a:solidFill>
                  <a:srgbClr val="2D481E"/>
                </a:solidFill>
                <a:latin typeface="Times New Roman"/>
                <a:cs typeface="Times New Roman"/>
              </a:rPr>
              <a:t>агрессии,</a:t>
            </a:r>
            <a:r>
              <a:rPr sz="1600" spc="-3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8" dirty="0">
                <a:solidFill>
                  <a:srgbClr val="2D481E"/>
                </a:solidFill>
                <a:latin typeface="Times New Roman"/>
                <a:cs typeface="Times New Roman"/>
              </a:rPr>
              <a:t>силовому</a:t>
            </a:r>
            <a:r>
              <a:rPr sz="1600" spc="-3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56" dirty="0">
                <a:solidFill>
                  <a:srgbClr val="2D481E"/>
                </a:solidFill>
                <a:latin typeface="Times New Roman"/>
                <a:cs typeface="Times New Roman"/>
              </a:rPr>
              <a:t>методу</a:t>
            </a:r>
            <a:r>
              <a:rPr sz="1600" spc="-5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11" dirty="0">
                <a:solidFill>
                  <a:srgbClr val="2D481E"/>
                </a:solidFill>
                <a:latin typeface="Times New Roman"/>
                <a:cs typeface="Times New Roman"/>
              </a:rPr>
              <a:t>решения</a:t>
            </a:r>
            <a:r>
              <a:rPr sz="1600" spc="-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2D481E"/>
                </a:solidFill>
                <a:latin typeface="Times New Roman"/>
                <a:cs typeface="Times New Roman"/>
              </a:rPr>
              <a:t>проблем</a:t>
            </a:r>
            <a:r>
              <a:rPr sz="1600" spc="34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11" dirty="0">
                <a:solidFill>
                  <a:srgbClr val="2D481E"/>
                </a:solidFill>
                <a:latin typeface="Times New Roman"/>
                <a:cs typeface="Times New Roman"/>
              </a:rPr>
              <a:t>и </a:t>
            </a:r>
            <a:r>
              <a:rPr sz="1600" spc="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19" dirty="0">
                <a:solidFill>
                  <a:srgbClr val="2D481E"/>
                </a:solidFill>
                <a:latin typeface="Times New Roman"/>
                <a:cs typeface="Times New Roman"/>
              </a:rPr>
              <a:t>споров,</a:t>
            </a:r>
            <a:r>
              <a:rPr sz="1600" spc="34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41" dirty="0">
                <a:solidFill>
                  <a:srgbClr val="2D481E"/>
                </a:solidFill>
                <a:latin typeface="Times New Roman"/>
                <a:cs typeface="Times New Roman"/>
              </a:rPr>
              <a:t>с </a:t>
            </a:r>
            <a:r>
              <a:rPr sz="1600" spc="-3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0" dirty="0">
                <a:solidFill>
                  <a:srgbClr val="2D481E"/>
                </a:solidFill>
                <a:latin typeface="Times New Roman"/>
                <a:cs typeface="Times New Roman"/>
              </a:rPr>
              <a:t>неразвитыми</a:t>
            </a:r>
            <a:r>
              <a:rPr sz="1600" spc="-26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49" dirty="0">
                <a:solidFill>
                  <a:srgbClr val="2D481E"/>
                </a:solidFill>
                <a:latin typeface="Times New Roman"/>
                <a:cs typeface="Times New Roman"/>
              </a:rPr>
              <a:t>навыками</a:t>
            </a:r>
            <a:r>
              <a:rPr sz="1600" spc="-4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4" dirty="0">
                <a:solidFill>
                  <a:srgbClr val="2D481E"/>
                </a:solidFill>
                <a:latin typeface="Times New Roman"/>
                <a:cs typeface="Times New Roman"/>
              </a:rPr>
              <a:t>рефлексии</a:t>
            </a:r>
            <a:r>
              <a:rPr sz="16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11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1600" spc="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41" dirty="0">
                <a:solidFill>
                  <a:srgbClr val="2D481E"/>
                </a:solidFill>
                <a:latin typeface="Times New Roman"/>
                <a:cs typeface="Times New Roman"/>
              </a:rPr>
              <a:t>саморегуляции;</a:t>
            </a:r>
            <a:r>
              <a:rPr sz="1600" spc="-3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endParaRPr lang="ru-RU" sz="1600" spc="-38" dirty="0" smtClean="0">
              <a:solidFill>
                <a:srgbClr val="2D481E"/>
              </a:solidFill>
              <a:latin typeface="Times New Roman"/>
              <a:cs typeface="Times New Roman"/>
            </a:endParaRPr>
          </a:p>
          <a:p>
            <a:pPr marL="180975" marR="3810" indent="-171450" algn="just">
              <a:lnSpc>
                <a:spcPct val="90000"/>
              </a:lnSpc>
              <a:spcBef>
                <a:spcPts val="90"/>
              </a:spcBef>
              <a:buFont typeface="Microsoft Sans Serif"/>
              <a:buChar char="•"/>
              <a:tabLst>
                <a:tab pos="180975" algn="l"/>
              </a:tabLst>
            </a:pPr>
            <a:r>
              <a:rPr sz="1600" spc="-30" dirty="0" smtClean="0">
                <a:solidFill>
                  <a:srgbClr val="2D481E"/>
                </a:solidFill>
                <a:latin typeface="Times New Roman"/>
                <a:cs typeface="Times New Roman"/>
              </a:rPr>
              <a:t>-</a:t>
            </a:r>
            <a:r>
              <a:rPr sz="1600" spc="-26" dirty="0" smtClean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11" dirty="0">
                <a:solidFill>
                  <a:srgbClr val="2D481E"/>
                </a:solidFill>
                <a:latin typeface="Times New Roman"/>
                <a:cs typeface="Times New Roman"/>
              </a:rPr>
              <a:t>носители</a:t>
            </a:r>
            <a:r>
              <a:rPr sz="1600" spc="-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41" dirty="0">
                <a:solidFill>
                  <a:srgbClr val="2D481E"/>
                </a:solidFill>
                <a:latin typeface="Times New Roman"/>
                <a:cs typeface="Times New Roman"/>
              </a:rPr>
              <a:t>молодежных</a:t>
            </a:r>
            <a:r>
              <a:rPr sz="1600" spc="-3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56" dirty="0">
                <a:solidFill>
                  <a:srgbClr val="2D481E"/>
                </a:solidFill>
                <a:latin typeface="Times New Roman"/>
                <a:cs typeface="Times New Roman"/>
              </a:rPr>
              <a:t>субкультур,</a:t>
            </a:r>
            <a:r>
              <a:rPr sz="1600" spc="-5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4" dirty="0">
                <a:solidFill>
                  <a:srgbClr val="2D481E"/>
                </a:solidFill>
                <a:latin typeface="Times New Roman"/>
                <a:cs typeface="Times New Roman"/>
              </a:rPr>
              <a:t>участники </a:t>
            </a:r>
            <a:r>
              <a:rPr sz="1600" spc="-3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11" dirty="0">
                <a:solidFill>
                  <a:srgbClr val="2D481E"/>
                </a:solidFill>
                <a:latin typeface="Times New Roman"/>
                <a:cs typeface="Times New Roman"/>
              </a:rPr>
              <a:t>неформальных</a:t>
            </a:r>
            <a:r>
              <a:rPr sz="1600" spc="-8" dirty="0">
                <a:solidFill>
                  <a:srgbClr val="2D481E"/>
                </a:solidFill>
                <a:latin typeface="Times New Roman"/>
                <a:cs typeface="Times New Roman"/>
              </a:rPr>
              <a:t> объединений</a:t>
            </a:r>
            <a:r>
              <a:rPr sz="1600" spc="-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11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1600" spc="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0" dirty="0">
                <a:solidFill>
                  <a:srgbClr val="2D481E"/>
                </a:solidFill>
                <a:latin typeface="Times New Roman"/>
                <a:cs typeface="Times New Roman"/>
              </a:rPr>
              <a:t>склонных</a:t>
            </a:r>
            <a:r>
              <a:rPr sz="1600" spc="-26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79" dirty="0">
                <a:solidFill>
                  <a:srgbClr val="2D481E"/>
                </a:solidFill>
                <a:latin typeface="Times New Roman"/>
                <a:cs typeface="Times New Roman"/>
              </a:rPr>
              <a:t>к</a:t>
            </a:r>
            <a:r>
              <a:rPr sz="1600" spc="-7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8" dirty="0">
                <a:solidFill>
                  <a:srgbClr val="2D481E"/>
                </a:solidFill>
                <a:latin typeface="Times New Roman"/>
                <a:cs typeface="Times New Roman"/>
              </a:rPr>
              <a:t>девиациям</a:t>
            </a:r>
            <a:r>
              <a:rPr sz="1600" spc="-34" dirty="0">
                <a:solidFill>
                  <a:srgbClr val="2D481E"/>
                </a:solidFill>
                <a:latin typeface="Times New Roman"/>
                <a:cs typeface="Times New Roman"/>
              </a:rPr>
              <a:t> уличных</a:t>
            </a:r>
            <a:r>
              <a:rPr sz="1600" spc="-30" dirty="0">
                <a:solidFill>
                  <a:srgbClr val="2D481E"/>
                </a:solidFill>
                <a:latin typeface="Times New Roman"/>
                <a:cs typeface="Times New Roman"/>
              </a:rPr>
              <a:t> компаний;</a:t>
            </a:r>
            <a:r>
              <a:rPr sz="1600" spc="-26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0" dirty="0">
                <a:solidFill>
                  <a:srgbClr val="2D481E"/>
                </a:solidFill>
                <a:latin typeface="Times New Roman"/>
                <a:cs typeface="Times New Roman"/>
              </a:rPr>
              <a:t>-</a:t>
            </a:r>
            <a:r>
              <a:rPr sz="1600" spc="-26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23" dirty="0">
                <a:solidFill>
                  <a:srgbClr val="2D481E"/>
                </a:solidFill>
                <a:latin typeface="Times New Roman"/>
                <a:cs typeface="Times New Roman"/>
              </a:rPr>
              <a:t>члены</a:t>
            </a:r>
            <a:r>
              <a:rPr sz="1600" spc="-1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41" dirty="0">
                <a:solidFill>
                  <a:srgbClr val="2D481E"/>
                </a:solidFill>
                <a:latin typeface="Times New Roman"/>
                <a:cs typeface="Times New Roman"/>
              </a:rPr>
              <a:t>экстремистских </a:t>
            </a:r>
            <a:r>
              <a:rPr sz="1600" spc="-3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19" dirty="0">
                <a:solidFill>
                  <a:srgbClr val="2D481E"/>
                </a:solidFill>
                <a:latin typeface="Times New Roman"/>
                <a:cs typeface="Times New Roman"/>
              </a:rPr>
              <a:t>политических,</a:t>
            </a:r>
            <a:r>
              <a:rPr sz="1600" spc="-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23" dirty="0">
                <a:solidFill>
                  <a:srgbClr val="2D481E"/>
                </a:solidFill>
                <a:latin typeface="Times New Roman"/>
                <a:cs typeface="Times New Roman"/>
              </a:rPr>
              <a:t>религиозных</a:t>
            </a:r>
            <a:r>
              <a:rPr sz="16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19" dirty="0">
                <a:solidFill>
                  <a:srgbClr val="2D481E"/>
                </a:solidFill>
                <a:latin typeface="Times New Roman"/>
                <a:cs typeface="Times New Roman"/>
              </a:rPr>
              <a:t>организаций,</a:t>
            </a:r>
            <a:r>
              <a:rPr sz="1600" spc="-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30" dirty="0">
                <a:solidFill>
                  <a:srgbClr val="2D481E"/>
                </a:solidFill>
                <a:latin typeface="Times New Roman"/>
                <a:cs typeface="Times New Roman"/>
              </a:rPr>
              <a:t>движений,</a:t>
            </a:r>
            <a:r>
              <a:rPr sz="1600" spc="-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600" spc="-49" dirty="0">
                <a:solidFill>
                  <a:srgbClr val="2D481E"/>
                </a:solidFill>
                <a:latin typeface="Times New Roman"/>
                <a:cs typeface="Times New Roman"/>
              </a:rPr>
              <a:t>сект.</a:t>
            </a:r>
            <a:endParaRPr sz="16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3542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47664" y="332656"/>
            <a:ext cx="6884721" cy="804707"/>
          </a:xfrm>
          <a:prstGeom prst="rect">
            <a:avLst/>
          </a:prstGeom>
        </p:spPr>
        <p:txBody>
          <a:bodyPr vert="horz" wrap="square" lIns="0" tIns="9525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ts val="3079"/>
              </a:lnSpc>
              <a:spcBef>
                <a:spcPts val="75"/>
              </a:spcBef>
            </a:pPr>
            <a:r>
              <a:rPr lang="ru-RU" sz="2400" spc="-26" dirty="0">
                <a:solidFill>
                  <a:schemeClr val="bg1"/>
                </a:solidFill>
              </a:rPr>
              <a:t>Почему классные </a:t>
            </a:r>
            <a:r>
              <a:rPr lang="ru-RU" sz="2400" spc="-26" dirty="0" smtClean="0">
                <a:solidFill>
                  <a:schemeClr val="bg1"/>
                </a:solidFill>
              </a:rPr>
              <a:t>руководители и родители?</a:t>
            </a:r>
            <a:r>
              <a:rPr lang="ru-RU" sz="2400" spc="-26" dirty="0">
                <a:solidFill>
                  <a:schemeClr val="bg1"/>
                </a:solidFill>
              </a:rPr>
              <a:t/>
            </a:r>
            <a:br>
              <a:rPr lang="ru-RU" sz="2400" spc="-26" dirty="0">
                <a:solidFill>
                  <a:schemeClr val="bg1"/>
                </a:solidFill>
              </a:rPr>
            </a:br>
            <a:endParaRPr sz="2400" b="1" spc="116" dirty="0">
              <a:solidFill>
                <a:srgbClr val="ECE5DB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1658" y="1833943"/>
            <a:ext cx="8503444" cy="391062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3340894">
              <a:spcBef>
                <a:spcPts val="75"/>
              </a:spcBef>
            </a:pPr>
            <a:r>
              <a:rPr sz="1800" b="1" spc="-45" dirty="0">
                <a:solidFill>
                  <a:srgbClr val="900000"/>
                </a:solidFill>
                <a:latin typeface="Microsoft YaHei UI"/>
                <a:cs typeface="Microsoft YaHei UI"/>
              </a:rPr>
              <a:t>(психологический</a:t>
            </a:r>
            <a:r>
              <a:rPr sz="1800" b="1" spc="-41" dirty="0">
                <a:solidFill>
                  <a:srgbClr val="900000"/>
                </a:solidFill>
                <a:latin typeface="Microsoft YaHei UI"/>
                <a:cs typeface="Microsoft YaHei UI"/>
              </a:rPr>
              <a:t> </a:t>
            </a:r>
            <a:r>
              <a:rPr sz="1800" b="1" spc="34" dirty="0">
                <a:solidFill>
                  <a:srgbClr val="900000"/>
                </a:solidFill>
                <a:latin typeface="Microsoft YaHei UI"/>
                <a:cs typeface="Microsoft YaHei UI"/>
              </a:rPr>
              <a:t>аспект):</a:t>
            </a:r>
            <a:endParaRPr sz="1800" dirty="0">
              <a:latin typeface="Microsoft YaHei UI"/>
              <a:cs typeface="Microsoft YaHei UI"/>
            </a:endParaRPr>
          </a:p>
          <a:p>
            <a:pPr>
              <a:spcBef>
                <a:spcPts val="23"/>
              </a:spcBef>
            </a:pPr>
            <a:endParaRPr sz="1163" dirty="0">
              <a:latin typeface="Microsoft YaHei UI"/>
              <a:cs typeface="Microsoft YaHei UI"/>
            </a:endParaRPr>
          </a:p>
          <a:p>
            <a:pPr marL="180975" marR="204788" indent="-171926" algn="just">
              <a:lnSpc>
                <a:spcPts val="1943"/>
              </a:lnSpc>
              <a:buFont typeface="Microsoft Sans Serif"/>
              <a:buChar char="•"/>
              <a:tabLst>
                <a:tab pos="181451" algn="l"/>
              </a:tabLst>
            </a:pPr>
            <a:r>
              <a:rPr lang="ru-RU" sz="1800" b="1" spc="-19" dirty="0" smtClean="0">
                <a:solidFill>
                  <a:srgbClr val="2D481E"/>
                </a:solidFill>
                <a:latin typeface="Times New Roman"/>
                <a:cs typeface="Times New Roman"/>
              </a:rPr>
              <a:t>3) </a:t>
            </a:r>
            <a:r>
              <a:rPr sz="1800" b="1" spc="-19" dirty="0" err="1" smtClean="0">
                <a:solidFill>
                  <a:srgbClr val="2D481E"/>
                </a:solidFill>
                <a:latin typeface="Times New Roman"/>
                <a:cs typeface="Times New Roman"/>
              </a:rPr>
              <a:t>Среди</a:t>
            </a:r>
            <a:r>
              <a:rPr sz="1800" b="1" spc="-19" dirty="0" smtClean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b="1" spc="-26" dirty="0">
                <a:solidFill>
                  <a:srgbClr val="2D481E"/>
                </a:solidFill>
                <a:latin typeface="Times New Roman"/>
                <a:cs typeface="Times New Roman"/>
              </a:rPr>
              <a:t>групповых </a:t>
            </a:r>
            <a:r>
              <a:rPr sz="1800" b="1" spc="-15" dirty="0">
                <a:solidFill>
                  <a:srgbClr val="2D481E"/>
                </a:solidFill>
                <a:latin typeface="Times New Roman"/>
                <a:cs typeface="Times New Roman"/>
              </a:rPr>
              <a:t>социально-психологических </a:t>
            </a:r>
            <a:r>
              <a:rPr sz="1800" b="1" spc="-8" dirty="0">
                <a:solidFill>
                  <a:srgbClr val="2D481E"/>
                </a:solidFill>
                <a:latin typeface="Times New Roman"/>
                <a:cs typeface="Times New Roman"/>
              </a:rPr>
              <a:t>факторов </a:t>
            </a:r>
            <a:r>
              <a:rPr sz="1800" b="1" spc="-53" dirty="0">
                <a:solidFill>
                  <a:srgbClr val="2D481E"/>
                </a:solidFill>
                <a:latin typeface="Times New Roman"/>
                <a:cs typeface="Times New Roman"/>
              </a:rPr>
              <a:t>могут </a:t>
            </a:r>
            <a:r>
              <a:rPr sz="1800" b="1" spc="-41" dirty="0">
                <a:solidFill>
                  <a:srgbClr val="2D481E"/>
                </a:solidFill>
                <a:latin typeface="Times New Roman"/>
                <a:cs typeface="Times New Roman"/>
              </a:rPr>
              <a:t>быть </a:t>
            </a:r>
            <a:r>
              <a:rPr sz="1800" b="1" spc="-45" dirty="0">
                <a:solidFill>
                  <a:srgbClr val="2D481E"/>
                </a:solidFill>
                <a:latin typeface="Times New Roman"/>
                <a:cs typeface="Times New Roman"/>
              </a:rPr>
              <a:t>выделены </a:t>
            </a:r>
            <a:r>
              <a:rPr sz="1800" b="1" spc="-4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b="1" spc="-19" dirty="0">
                <a:solidFill>
                  <a:srgbClr val="2D481E"/>
                </a:solidFill>
                <a:latin typeface="Times New Roman"/>
                <a:cs typeface="Times New Roman"/>
              </a:rPr>
              <a:t>следующие</a:t>
            </a:r>
            <a:r>
              <a:rPr sz="1800" spc="-19" dirty="0">
                <a:solidFill>
                  <a:srgbClr val="2D481E"/>
                </a:solidFill>
                <a:latin typeface="Times New Roman"/>
                <a:cs typeface="Times New Roman"/>
              </a:rPr>
              <a:t>:</a:t>
            </a:r>
            <a:r>
              <a:rPr sz="1800" spc="-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53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установки, </a:t>
            </a:r>
            <a:r>
              <a:rPr sz="1800" spc="-49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предубеждения </a:t>
            </a:r>
            <a:r>
              <a:rPr sz="1800" spc="-3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родителей; </a:t>
            </a:r>
            <a:r>
              <a:rPr sz="1800" spc="-64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взгляды, </a:t>
            </a:r>
            <a:r>
              <a:rPr sz="1800" spc="-56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убеждения </a:t>
            </a:r>
            <a:r>
              <a:rPr sz="1800" spc="4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референтной </a:t>
            </a:r>
            <a:r>
              <a:rPr sz="1800" spc="-439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800" spc="-49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группы</a:t>
            </a:r>
            <a:r>
              <a:rPr sz="1800" spc="-8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800" spc="-45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(включая</a:t>
            </a:r>
            <a:r>
              <a:rPr sz="1800" spc="-4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800" spc="-6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группу</a:t>
            </a:r>
            <a:r>
              <a:rPr sz="1800" spc="-8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800" spc="-45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сверстников);</a:t>
            </a:r>
            <a:r>
              <a:rPr sz="1800" spc="-15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800" spc="-26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влияние</a:t>
            </a:r>
            <a:r>
              <a:rPr sz="1800" spc="-19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800" spc="-4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авторитетных</a:t>
            </a:r>
            <a:r>
              <a:rPr sz="1800" spc="-4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800" spc="4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лиц</a:t>
            </a:r>
            <a:r>
              <a:rPr sz="1800" spc="-4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800" spc="-83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в</a:t>
            </a:r>
            <a:r>
              <a:rPr sz="1800" spc="-4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800" spc="-56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условиях</a:t>
            </a:r>
            <a:r>
              <a:rPr lang="ru-RU" sz="1800" spc="-56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800" spc="4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референтной</a:t>
            </a:r>
            <a:r>
              <a:rPr sz="1800" spc="4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800" spc="-49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группы </a:t>
            </a:r>
            <a:r>
              <a:rPr sz="1800" spc="1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и </a:t>
            </a:r>
            <a:r>
              <a:rPr sz="1800" spc="-56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др.;</a:t>
            </a:r>
            <a:r>
              <a:rPr sz="1800" spc="-53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1800" spc="-45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стресс</a:t>
            </a:r>
            <a:r>
              <a:rPr sz="1800" spc="-4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83" dirty="0">
                <a:solidFill>
                  <a:srgbClr val="2D481E"/>
                </a:solidFill>
                <a:latin typeface="Times New Roman"/>
                <a:cs typeface="Times New Roman"/>
              </a:rPr>
              <a:t>в </a:t>
            </a:r>
            <a:r>
              <a:rPr sz="1800" spc="-49" dirty="0">
                <a:solidFill>
                  <a:srgbClr val="2D481E"/>
                </a:solidFill>
                <a:latin typeface="Times New Roman"/>
                <a:cs typeface="Times New Roman"/>
              </a:rPr>
              <a:t>результате </a:t>
            </a:r>
            <a:r>
              <a:rPr sz="1800" spc="-8" dirty="0">
                <a:solidFill>
                  <a:srgbClr val="2D481E"/>
                </a:solidFill>
                <a:latin typeface="Times New Roman"/>
                <a:cs typeface="Times New Roman"/>
              </a:rPr>
              <a:t>социальной </a:t>
            </a:r>
            <a:r>
              <a:rPr sz="1800" spc="-19" dirty="0">
                <a:solidFill>
                  <a:srgbClr val="2D481E"/>
                </a:solidFill>
                <a:latin typeface="Times New Roman"/>
                <a:cs typeface="Times New Roman"/>
              </a:rPr>
              <a:t>модернизации </a:t>
            </a:r>
            <a:r>
              <a:rPr sz="1800" spc="11" dirty="0">
                <a:solidFill>
                  <a:srgbClr val="2D481E"/>
                </a:solidFill>
                <a:latin typeface="Times New Roman"/>
                <a:cs typeface="Times New Roman"/>
              </a:rPr>
              <a:t>и </a:t>
            </a:r>
            <a:r>
              <a:rPr sz="1800" spc="-23" dirty="0">
                <a:solidFill>
                  <a:srgbClr val="2D481E"/>
                </a:solidFill>
                <a:latin typeface="Times New Roman"/>
                <a:cs typeface="Times New Roman"/>
              </a:rPr>
              <a:t>процессов </a:t>
            </a:r>
            <a:r>
              <a:rPr sz="1800" spc="-1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8" dirty="0">
                <a:solidFill>
                  <a:srgbClr val="2D481E"/>
                </a:solidFill>
                <a:latin typeface="Times New Roman"/>
                <a:cs typeface="Times New Roman"/>
              </a:rPr>
              <a:t>интеграции/дезинтеграции</a:t>
            </a:r>
            <a:r>
              <a:rPr sz="1800" spc="-3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83" dirty="0">
                <a:solidFill>
                  <a:srgbClr val="2D481E"/>
                </a:solidFill>
                <a:latin typeface="Times New Roman"/>
                <a:cs typeface="Times New Roman"/>
              </a:rPr>
              <a:t>в</a:t>
            </a:r>
            <a:r>
              <a:rPr sz="180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41" dirty="0">
                <a:solidFill>
                  <a:srgbClr val="2D481E"/>
                </a:solidFill>
                <a:latin typeface="Times New Roman"/>
                <a:cs typeface="Times New Roman"/>
              </a:rPr>
              <a:t>обществе;</a:t>
            </a:r>
            <a:endParaRPr sz="1800" dirty="0">
              <a:latin typeface="Times New Roman"/>
              <a:cs typeface="Times New Roman"/>
            </a:endParaRPr>
          </a:p>
          <a:p>
            <a:pPr marL="180975" marR="627221" indent="-171926" algn="just">
              <a:lnSpc>
                <a:spcPct val="90000"/>
              </a:lnSpc>
              <a:spcBef>
                <a:spcPts val="720"/>
              </a:spcBef>
              <a:buFont typeface="Microsoft Sans Serif"/>
              <a:buChar char="•"/>
              <a:tabLst>
                <a:tab pos="181451" algn="l"/>
              </a:tabLst>
            </a:pPr>
            <a:endParaRPr lang="ru-RU" sz="1800" spc="-56" dirty="0" smtClean="0">
              <a:solidFill>
                <a:srgbClr val="2D481E"/>
              </a:solidFill>
              <a:latin typeface="Times New Roman"/>
              <a:cs typeface="Times New Roman"/>
            </a:endParaRPr>
          </a:p>
          <a:p>
            <a:pPr marL="180975" marR="627221" indent="-171926" algn="just">
              <a:lnSpc>
                <a:spcPct val="90000"/>
              </a:lnSpc>
              <a:spcBef>
                <a:spcPts val="720"/>
              </a:spcBef>
              <a:buFont typeface="Microsoft Sans Serif"/>
              <a:buChar char="•"/>
              <a:tabLst>
                <a:tab pos="181451" algn="l"/>
              </a:tabLst>
            </a:pPr>
            <a:r>
              <a:rPr sz="1800" spc="-56" dirty="0" err="1" smtClean="0">
                <a:solidFill>
                  <a:srgbClr val="2D481E"/>
                </a:solidFill>
                <a:latin typeface="Times New Roman"/>
                <a:cs typeface="Times New Roman"/>
              </a:rPr>
              <a:t>Указанные</a:t>
            </a:r>
            <a:r>
              <a:rPr sz="1800" spc="-56" dirty="0" smtClean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8" dirty="0" err="1" smtClean="0">
                <a:solidFill>
                  <a:srgbClr val="2D481E"/>
                </a:solidFill>
                <a:latin typeface="Times New Roman"/>
                <a:cs typeface="Times New Roman"/>
              </a:rPr>
              <a:t>факторы</a:t>
            </a:r>
            <a:r>
              <a:rPr sz="1800" spc="-8" dirty="0" smtClean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49" dirty="0">
                <a:solidFill>
                  <a:srgbClr val="2D481E"/>
                </a:solidFill>
                <a:latin typeface="Times New Roman"/>
                <a:cs typeface="Times New Roman"/>
              </a:rPr>
              <a:t>действуют </a:t>
            </a:r>
            <a:r>
              <a:rPr sz="1800" spc="-60" dirty="0">
                <a:solidFill>
                  <a:srgbClr val="2D481E"/>
                </a:solidFill>
                <a:latin typeface="Times New Roman"/>
                <a:cs typeface="Times New Roman"/>
              </a:rPr>
              <a:t>наряду </a:t>
            </a:r>
            <a:r>
              <a:rPr sz="1800" spc="-53" dirty="0">
                <a:solidFill>
                  <a:srgbClr val="2D481E"/>
                </a:solidFill>
                <a:latin typeface="Times New Roman"/>
                <a:cs typeface="Times New Roman"/>
              </a:rPr>
              <a:t>с </a:t>
            </a:r>
            <a:r>
              <a:rPr sz="1800" b="1" spc="-34" dirty="0">
                <a:solidFill>
                  <a:srgbClr val="2D481E"/>
                </a:solidFill>
                <a:latin typeface="Times New Roman"/>
                <a:cs typeface="Times New Roman"/>
              </a:rPr>
              <a:t>личностными </a:t>
            </a:r>
            <a:r>
              <a:rPr sz="1800" b="1" spc="-19" dirty="0">
                <a:solidFill>
                  <a:srgbClr val="2D481E"/>
                </a:solidFill>
                <a:latin typeface="Times New Roman"/>
                <a:cs typeface="Times New Roman"/>
              </a:rPr>
              <a:t>факторами</a:t>
            </a:r>
            <a:r>
              <a:rPr sz="1800" spc="-19" dirty="0">
                <a:solidFill>
                  <a:srgbClr val="2D481E"/>
                </a:solidFill>
                <a:latin typeface="Times New Roman"/>
                <a:cs typeface="Times New Roman"/>
              </a:rPr>
              <a:t>, </a:t>
            </a:r>
            <a:r>
              <a:rPr sz="1800" spc="-30" dirty="0">
                <a:solidFill>
                  <a:srgbClr val="2D481E"/>
                </a:solidFill>
                <a:latin typeface="Times New Roman"/>
                <a:cs typeface="Times New Roman"/>
              </a:rPr>
              <a:t>среди </a:t>
            </a:r>
            <a:r>
              <a:rPr sz="1800" spc="-26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8" dirty="0">
                <a:solidFill>
                  <a:srgbClr val="2D481E"/>
                </a:solidFill>
                <a:latin typeface="Times New Roman"/>
                <a:cs typeface="Times New Roman"/>
              </a:rPr>
              <a:t>которых </a:t>
            </a:r>
            <a:r>
              <a:rPr sz="1800" spc="-30" dirty="0">
                <a:solidFill>
                  <a:srgbClr val="2D481E"/>
                </a:solidFill>
                <a:latin typeface="Times New Roman"/>
                <a:cs typeface="Times New Roman"/>
              </a:rPr>
              <a:t>можно </a:t>
            </a:r>
            <a:r>
              <a:rPr sz="1800" spc="-53" dirty="0">
                <a:solidFill>
                  <a:srgbClr val="2D481E"/>
                </a:solidFill>
                <a:latin typeface="Times New Roman"/>
                <a:cs typeface="Times New Roman"/>
              </a:rPr>
              <a:t>назвать:</a:t>
            </a:r>
            <a:r>
              <a:rPr sz="1800" spc="-4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8" dirty="0">
                <a:solidFill>
                  <a:srgbClr val="2D481E"/>
                </a:solidFill>
                <a:latin typeface="Times New Roman"/>
                <a:cs typeface="Times New Roman"/>
              </a:rPr>
              <a:t>представления, </a:t>
            </a:r>
            <a:r>
              <a:rPr sz="1800" spc="-53" dirty="0">
                <a:solidFill>
                  <a:srgbClr val="2D481E"/>
                </a:solidFill>
                <a:latin typeface="Times New Roman"/>
                <a:cs typeface="Times New Roman"/>
              </a:rPr>
              <a:t>установки </a:t>
            </a:r>
            <a:r>
              <a:rPr sz="1800" spc="-34" dirty="0">
                <a:solidFill>
                  <a:srgbClr val="2D481E"/>
                </a:solidFill>
                <a:latin typeface="Times New Roman"/>
                <a:cs typeface="Times New Roman"/>
              </a:rPr>
              <a:t>подростков;</a:t>
            </a:r>
            <a:r>
              <a:rPr sz="1800" spc="-3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4" dirty="0">
                <a:solidFill>
                  <a:srgbClr val="2D481E"/>
                </a:solidFill>
                <a:latin typeface="Times New Roman"/>
                <a:cs typeface="Times New Roman"/>
              </a:rPr>
              <a:t>индивидуально- </a:t>
            </a:r>
            <a:r>
              <a:rPr sz="1800" spc="-3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26" dirty="0">
                <a:solidFill>
                  <a:srgbClr val="2D481E"/>
                </a:solidFill>
                <a:latin typeface="Times New Roman"/>
                <a:cs typeface="Times New Roman"/>
              </a:rPr>
              <a:t>психологические </a:t>
            </a:r>
            <a:r>
              <a:rPr sz="1800" spc="-15" dirty="0">
                <a:solidFill>
                  <a:srgbClr val="2D481E"/>
                </a:solidFill>
                <a:latin typeface="Times New Roman"/>
                <a:cs typeface="Times New Roman"/>
              </a:rPr>
              <a:t>особенности </a:t>
            </a:r>
            <a:r>
              <a:rPr sz="1800" spc="-34" dirty="0">
                <a:solidFill>
                  <a:srgbClr val="2D481E"/>
                </a:solidFill>
                <a:latin typeface="Times New Roman"/>
                <a:cs typeface="Times New Roman"/>
              </a:rPr>
              <a:t>(повышенная </a:t>
            </a:r>
            <a:r>
              <a:rPr sz="1800" spc="-49" dirty="0">
                <a:solidFill>
                  <a:srgbClr val="2D481E"/>
                </a:solidFill>
                <a:latin typeface="Times New Roman"/>
                <a:cs typeface="Times New Roman"/>
              </a:rPr>
              <a:t>внушаемость, </a:t>
            </a:r>
            <a:r>
              <a:rPr sz="1800" spc="-41" dirty="0">
                <a:solidFill>
                  <a:srgbClr val="2D481E"/>
                </a:solidFill>
                <a:latin typeface="Times New Roman"/>
                <a:cs typeface="Times New Roman"/>
              </a:rPr>
              <a:t>агрессивность, </a:t>
            </a:r>
            <a:r>
              <a:rPr sz="1800" spc="-23" dirty="0">
                <a:solidFill>
                  <a:srgbClr val="2D481E"/>
                </a:solidFill>
                <a:latin typeface="Times New Roman"/>
                <a:cs typeface="Times New Roman"/>
              </a:rPr>
              <a:t>низкие </a:t>
            </a:r>
            <a:r>
              <a:rPr sz="1800" spc="-43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26" dirty="0">
                <a:solidFill>
                  <a:srgbClr val="2D481E"/>
                </a:solidFill>
                <a:latin typeface="Times New Roman"/>
                <a:cs typeface="Times New Roman"/>
              </a:rPr>
              <a:t>сензитивность </a:t>
            </a:r>
            <a:r>
              <a:rPr sz="1800" spc="11" dirty="0">
                <a:solidFill>
                  <a:srgbClr val="2D481E"/>
                </a:solidFill>
                <a:latin typeface="Times New Roman"/>
                <a:cs typeface="Times New Roman"/>
              </a:rPr>
              <a:t>и </a:t>
            </a:r>
            <a:r>
              <a:rPr sz="1800" spc="-56" dirty="0">
                <a:solidFill>
                  <a:srgbClr val="2D481E"/>
                </a:solidFill>
                <a:latin typeface="Times New Roman"/>
                <a:cs typeface="Times New Roman"/>
              </a:rPr>
              <a:t>чувство </a:t>
            </a:r>
            <a:r>
              <a:rPr sz="1800" spc="-34" dirty="0">
                <a:solidFill>
                  <a:srgbClr val="2D481E"/>
                </a:solidFill>
                <a:latin typeface="Times New Roman"/>
                <a:cs typeface="Times New Roman"/>
              </a:rPr>
              <a:t>эмпатии, </a:t>
            </a:r>
            <a:r>
              <a:rPr sz="1800" spc="-41" dirty="0">
                <a:solidFill>
                  <a:srgbClr val="2D481E"/>
                </a:solidFill>
                <a:latin typeface="Times New Roman"/>
                <a:cs typeface="Times New Roman"/>
              </a:rPr>
              <a:t>индивидуальные </a:t>
            </a:r>
            <a:r>
              <a:rPr sz="1800" spc="-15" dirty="0">
                <a:solidFill>
                  <a:srgbClr val="2D481E"/>
                </a:solidFill>
                <a:latin typeface="Times New Roman"/>
                <a:cs typeface="Times New Roman"/>
              </a:rPr>
              <a:t>особенности </a:t>
            </a:r>
            <a:r>
              <a:rPr sz="1800" spc="-34" dirty="0">
                <a:solidFill>
                  <a:srgbClr val="2D481E"/>
                </a:solidFill>
                <a:latin typeface="Times New Roman"/>
                <a:cs typeface="Times New Roman"/>
              </a:rPr>
              <a:t>реактивности </a:t>
            </a:r>
            <a:r>
              <a:rPr sz="1800" spc="11" dirty="0">
                <a:solidFill>
                  <a:srgbClr val="2D481E"/>
                </a:solidFill>
                <a:latin typeface="Times New Roman"/>
                <a:cs typeface="Times New Roman"/>
              </a:rPr>
              <a:t>и </a:t>
            </a:r>
            <a:r>
              <a:rPr sz="1800" spc="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0" dirty="0">
                <a:solidFill>
                  <a:srgbClr val="2D481E"/>
                </a:solidFill>
                <a:latin typeface="Times New Roman"/>
                <a:cs typeface="Times New Roman"/>
              </a:rPr>
              <a:t>протекания</a:t>
            </a:r>
            <a:r>
              <a:rPr sz="1800" spc="-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0" dirty="0">
                <a:solidFill>
                  <a:srgbClr val="2D481E"/>
                </a:solidFill>
                <a:latin typeface="Times New Roman"/>
                <a:cs typeface="Times New Roman"/>
              </a:rPr>
              <a:t>психических</a:t>
            </a:r>
            <a:r>
              <a:rPr sz="1800" spc="-2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0" dirty="0">
                <a:solidFill>
                  <a:srgbClr val="2D481E"/>
                </a:solidFill>
                <a:latin typeface="Times New Roman"/>
                <a:cs typeface="Times New Roman"/>
              </a:rPr>
              <a:t>процессов);</a:t>
            </a:r>
            <a:r>
              <a:rPr sz="1800" spc="3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23" dirty="0">
                <a:solidFill>
                  <a:srgbClr val="2D481E"/>
                </a:solidFill>
                <a:latin typeface="Times New Roman"/>
                <a:cs typeface="Times New Roman"/>
              </a:rPr>
              <a:t>эмоциональные</a:t>
            </a:r>
            <a:r>
              <a:rPr sz="1800" spc="-1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2D481E"/>
                </a:solidFill>
                <a:latin typeface="Times New Roman"/>
                <a:cs typeface="Times New Roman"/>
              </a:rPr>
              <a:t>особенности</a:t>
            </a:r>
            <a:r>
              <a:rPr sz="1800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4" dirty="0">
                <a:solidFill>
                  <a:srgbClr val="2D481E"/>
                </a:solidFill>
                <a:latin typeface="Times New Roman"/>
                <a:cs typeface="Times New Roman"/>
              </a:rPr>
              <a:t>(состояние</a:t>
            </a:r>
            <a:endParaRPr sz="1800" dirty="0">
              <a:latin typeface="Times New Roman"/>
              <a:cs typeface="Times New Roman"/>
            </a:endParaRPr>
          </a:p>
          <a:p>
            <a:pPr marL="180975" algn="just">
              <a:lnSpc>
                <a:spcPts val="1943"/>
              </a:lnSpc>
            </a:pPr>
            <a:r>
              <a:rPr sz="1800" spc="-30" dirty="0">
                <a:solidFill>
                  <a:srgbClr val="2D481E"/>
                </a:solidFill>
                <a:latin typeface="Times New Roman"/>
                <a:cs typeface="Times New Roman"/>
              </a:rPr>
              <a:t>психического</a:t>
            </a:r>
            <a:r>
              <a:rPr sz="1800" spc="-38" dirty="0">
                <a:solidFill>
                  <a:srgbClr val="2D481E"/>
                </a:solidFill>
                <a:latin typeface="Times New Roman"/>
                <a:cs typeface="Times New Roman"/>
              </a:rPr>
              <a:t> напряжения)</a:t>
            </a:r>
            <a:endParaRPr sz="1800" dirty="0">
              <a:latin typeface="Times New Roman"/>
              <a:cs typeface="Times New Roman"/>
            </a:endParaRPr>
          </a:p>
          <a:p>
            <a:pPr marL="9525" algn="r">
              <a:spcBef>
                <a:spcPts val="600"/>
              </a:spcBef>
            </a:pPr>
            <a:r>
              <a:rPr sz="1500" i="1" spc="-34" dirty="0">
                <a:solidFill>
                  <a:srgbClr val="2D481E"/>
                </a:solidFill>
                <a:latin typeface="Times New Roman"/>
                <a:cs typeface="Times New Roman"/>
              </a:rPr>
              <a:t>(Крылова</a:t>
            </a:r>
            <a:r>
              <a:rPr sz="1500" i="1" spc="1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i="1" spc="-38" dirty="0">
                <a:solidFill>
                  <a:srgbClr val="2D481E"/>
                </a:solidFill>
                <a:latin typeface="Times New Roman"/>
                <a:cs typeface="Times New Roman"/>
              </a:rPr>
              <a:t>Т.А.</a:t>
            </a:r>
            <a:r>
              <a:rPr sz="1500" i="1" spc="-1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i="1" spc="-8" dirty="0">
                <a:solidFill>
                  <a:srgbClr val="2D481E"/>
                </a:solidFill>
                <a:latin typeface="Times New Roman"/>
                <a:cs typeface="Times New Roman"/>
              </a:rPr>
              <a:t>Профилактика</a:t>
            </a:r>
            <a:r>
              <a:rPr sz="1500" i="1" spc="-1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i="1" spc="-41" dirty="0">
                <a:solidFill>
                  <a:srgbClr val="2D481E"/>
                </a:solidFill>
                <a:latin typeface="Times New Roman"/>
                <a:cs typeface="Times New Roman"/>
              </a:rPr>
              <a:t>экстремизма</a:t>
            </a:r>
            <a:r>
              <a:rPr sz="1500" i="1" spc="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i="1" spc="-68" dirty="0">
                <a:solidFill>
                  <a:srgbClr val="2D481E"/>
                </a:solidFill>
                <a:latin typeface="Times New Roman"/>
                <a:cs typeface="Times New Roman"/>
              </a:rPr>
              <a:t>в</a:t>
            </a:r>
            <a:r>
              <a:rPr sz="1500" i="1" spc="-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i="1" spc="-23" dirty="0" err="1">
                <a:solidFill>
                  <a:srgbClr val="2D481E"/>
                </a:solidFill>
                <a:latin typeface="Times New Roman"/>
                <a:cs typeface="Times New Roman"/>
              </a:rPr>
              <a:t>подростково-молодежной</a:t>
            </a:r>
            <a:r>
              <a:rPr sz="1500" i="1" spc="4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500" i="1" spc="-38" dirty="0" err="1" smtClean="0">
                <a:solidFill>
                  <a:srgbClr val="2D481E"/>
                </a:solidFill>
                <a:latin typeface="Times New Roman"/>
                <a:cs typeface="Times New Roman"/>
              </a:rPr>
              <a:t>среде</a:t>
            </a:r>
            <a:r>
              <a:rPr sz="1500" i="1" spc="-53" dirty="0" smtClean="0">
                <a:solidFill>
                  <a:srgbClr val="2D481E"/>
                </a:solidFill>
                <a:latin typeface="Times New Roman"/>
                <a:cs typeface="Times New Roman"/>
              </a:rPr>
              <a:t>)</a:t>
            </a:r>
            <a:endParaRPr sz="1500" i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0840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01955" y="322300"/>
            <a:ext cx="8130485" cy="1380571"/>
          </a:xfrm>
          <a:prstGeom prst="rect">
            <a:avLst/>
          </a:prstGeom>
        </p:spPr>
        <p:txBody>
          <a:bodyPr vert="horz" wrap="square" lIns="0" tIns="50483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9525" marR="3810" algn="ctr">
              <a:lnSpc>
                <a:spcPct val="90000"/>
              </a:lnSpc>
              <a:spcBef>
                <a:spcPts val="398"/>
              </a:spcBef>
            </a:pPr>
            <a:r>
              <a:rPr lang="ru-RU" sz="3200" spc="-26" dirty="0">
                <a:solidFill>
                  <a:schemeClr val="bg1"/>
                </a:solidFill>
              </a:rPr>
              <a:t>Почему классные </a:t>
            </a:r>
            <a:r>
              <a:rPr lang="ru-RU" sz="3200" spc="-26" dirty="0" smtClean="0">
                <a:solidFill>
                  <a:schemeClr val="bg1"/>
                </a:solidFill>
              </a:rPr>
              <a:t>руководители и родители?</a:t>
            </a:r>
            <a:r>
              <a:rPr lang="ru-RU" sz="3200" spc="-26" dirty="0">
                <a:solidFill>
                  <a:schemeClr val="bg1"/>
                </a:solidFill>
              </a:rPr>
              <a:t/>
            </a:r>
            <a:br>
              <a:rPr lang="ru-RU" sz="3200" spc="-26" dirty="0">
                <a:solidFill>
                  <a:schemeClr val="bg1"/>
                </a:solidFill>
              </a:rPr>
            </a:br>
            <a:endParaRPr sz="3200" spc="116" dirty="0">
              <a:solidFill>
                <a:schemeClr val="bg1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-180528" y="2118441"/>
            <a:ext cx="5124389" cy="5636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  <a:tabLst>
                <a:tab pos="584359" algn="l"/>
                <a:tab pos="1954054" algn="l"/>
                <a:tab pos="3941921" algn="l"/>
              </a:tabLst>
            </a:pPr>
            <a:r>
              <a:rPr lang="ru-RU" sz="1800" spc="26" dirty="0" smtClean="0">
                <a:solidFill>
                  <a:srgbClr val="2D481E"/>
                </a:solidFill>
                <a:latin typeface="Times New Roman"/>
                <a:cs typeface="Times New Roman"/>
              </a:rPr>
              <a:t>4) </a:t>
            </a:r>
            <a:r>
              <a:rPr sz="1800" spc="26" dirty="0" err="1" smtClean="0">
                <a:solidFill>
                  <a:srgbClr val="2D481E"/>
                </a:solidFill>
                <a:latin typeface="Times New Roman"/>
                <a:cs typeface="Times New Roman"/>
              </a:rPr>
              <a:t>При</a:t>
            </a:r>
            <a:r>
              <a:rPr sz="1800" spc="26" dirty="0">
                <a:solidFill>
                  <a:srgbClr val="2D481E"/>
                </a:solidFill>
                <a:latin typeface="Times New Roman"/>
                <a:cs typeface="Times New Roman"/>
              </a:rPr>
              <a:t>	</a:t>
            </a:r>
            <a:r>
              <a:rPr sz="1800" spc="-19" dirty="0">
                <a:solidFill>
                  <a:srgbClr val="2D481E"/>
                </a:solidFill>
                <a:latin typeface="Times New Roman"/>
                <a:cs typeface="Times New Roman"/>
              </a:rPr>
              <a:t>организации	</a:t>
            </a:r>
            <a:r>
              <a:rPr lang="ru-RU" sz="1800" spc="-8" dirty="0" smtClean="0">
                <a:solidFill>
                  <a:srgbClr val="2D481E"/>
                </a:solidFill>
                <a:latin typeface="Times New Roman"/>
                <a:cs typeface="Times New Roman"/>
              </a:rPr>
              <a:t>воспитательной</a:t>
            </a:r>
            <a:r>
              <a:rPr sz="1800" spc="-8" dirty="0">
                <a:solidFill>
                  <a:srgbClr val="2D481E"/>
                </a:solidFill>
                <a:latin typeface="Times New Roman"/>
                <a:cs typeface="Times New Roman"/>
              </a:rPr>
              <a:t>	</a:t>
            </a:r>
            <a:r>
              <a:rPr sz="1800" spc="-34" dirty="0">
                <a:solidFill>
                  <a:srgbClr val="2D481E"/>
                </a:solidFill>
                <a:latin typeface="Times New Roman"/>
                <a:cs typeface="Times New Roman"/>
              </a:rPr>
              <a:t>работы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1955" y="2743771"/>
            <a:ext cx="4802505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  <a:tabLst>
                <a:tab pos="1782128" algn="l"/>
                <a:tab pos="2110740" algn="l"/>
                <a:tab pos="3493770" algn="l"/>
              </a:tabLst>
            </a:pPr>
            <a:r>
              <a:rPr sz="1800" b="1" dirty="0">
                <a:solidFill>
                  <a:srgbClr val="2D481E"/>
                </a:solidFill>
                <a:latin typeface="Times New Roman"/>
                <a:cs typeface="Times New Roman"/>
              </a:rPr>
              <a:t>экономические	</a:t>
            </a:r>
            <a:r>
              <a:rPr sz="1800" b="1" spc="4" dirty="0">
                <a:solidFill>
                  <a:srgbClr val="2D481E"/>
                </a:solidFill>
                <a:latin typeface="Times New Roman"/>
                <a:cs typeface="Times New Roman"/>
              </a:rPr>
              <a:t>и	</a:t>
            </a:r>
            <a:r>
              <a:rPr sz="1800" b="1" spc="-11" dirty="0">
                <a:solidFill>
                  <a:srgbClr val="2D481E"/>
                </a:solidFill>
                <a:latin typeface="Times New Roman"/>
                <a:cs typeface="Times New Roman"/>
              </a:rPr>
              <a:t>возрастные	</a:t>
            </a:r>
            <a:r>
              <a:rPr sz="1800" b="1" spc="19" dirty="0">
                <a:solidFill>
                  <a:srgbClr val="2D481E"/>
                </a:solidFill>
                <a:latin typeface="Times New Roman"/>
                <a:cs typeface="Times New Roman"/>
              </a:rPr>
              <a:t>особенности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81530" y="2469451"/>
            <a:ext cx="812006" cy="5636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3810" indent="137160">
              <a:spcBef>
                <a:spcPts val="75"/>
              </a:spcBef>
            </a:pPr>
            <a:r>
              <a:rPr sz="1800" b="1" spc="4" dirty="0">
                <a:solidFill>
                  <a:srgbClr val="2D481E"/>
                </a:solidFill>
                <a:latin typeface="Times New Roman"/>
                <a:cs typeface="Times New Roman"/>
              </a:rPr>
              <a:t>важно  </a:t>
            </a:r>
            <a:r>
              <a:rPr sz="1800" b="1" spc="-15" dirty="0">
                <a:solidFill>
                  <a:srgbClr val="2D481E"/>
                </a:solidFill>
                <a:latin typeface="Times New Roman"/>
                <a:cs typeface="Times New Roman"/>
              </a:rPr>
              <a:t>разных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327077" y="2469451"/>
            <a:ext cx="2420779" cy="5636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3810" indent="10001">
              <a:spcBef>
                <a:spcPts val="75"/>
              </a:spcBef>
              <a:tabLst>
                <a:tab pos="1226820" algn="l"/>
                <a:tab pos="1263491" algn="l"/>
                <a:tab pos="1537811" algn="l"/>
              </a:tabLst>
            </a:pPr>
            <a:r>
              <a:rPr sz="1800" b="1" spc="-41" dirty="0">
                <a:solidFill>
                  <a:srgbClr val="2D481E"/>
                </a:solidFill>
                <a:latin typeface="Times New Roman"/>
                <a:cs typeface="Times New Roman"/>
              </a:rPr>
              <a:t>учит</a:t>
            </a:r>
            <a:r>
              <a:rPr sz="1800" b="1" spc="-56" dirty="0">
                <a:solidFill>
                  <a:srgbClr val="2D481E"/>
                </a:solidFill>
                <a:latin typeface="Times New Roman"/>
                <a:cs typeface="Times New Roman"/>
              </a:rPr>
              <a:t>ы</a:t>
            </a:r>
            <a:r>
              <a:rPr sz="1800" b="1" spc="-60" dirty="0">
                <a:solidFill>
                  <a:srgbClr val="2D481E"/>
                </a:solidFill>
                <a:latin typeface="Times New Roman"/>
                <a:cs typeface="Times New Roman"/>
              </a:rPr>
              <a:t>вать</a:t>
            </a:r>
            <a:r>
              <a:rPr sz="1800" b="1" dirty="0">
                <a:solidFill>
                  <a:srgbClr val="2D481E"/>
                </a:solidFill>
                <a:latin typeface="Times New Roman"/>
                <a:cs typeface="Times New Roman"/>
              </a:rPr>
              <a:t>		</a:t>
            </a:r>
            <a:r>
              <a:rPr sz="1800" b="1" spc="-23" dirty="0">
                <a:solidFill>
                  <a:srgbClr val="2D481E"/>
                </a:solidFill>
                <a:latin typeface="Times New Roman"/>
                <a:cs typeface="Times New Roman"/>
              </a:rPr>
              <a:t>социаль</a:t>
            </a:r>
            <a:r>
              <a:rPr sz="1800" b="1" spc="-30" dirty="0">
                <a:solidFill>
                  <a:srgbClr val="2D481E"/>
                </a:solidFill>
                <a:latin typeface="Times New Roman"/>
                <a:cs typeface="Times New Roman"/>
              </a:rPr>
              <a:t>н</a:t>
            </a:r>
            <a:r>
              <a:rPr sz="1800" b="1" spc="34" dirty="0">
                <a:solidFill>
                  <a:srgbClr val="2D481E"/>
                </a:solidFill>
                <a:latin typeface="Times New Roman"/>
                <a:cs typeface="Times New Roman"/>
              </a:rPr>
              <a:t>о</a:t>
            </a:r>
            <a:r>
              <a:rPr sz="1800" b="1" dirty="0">
                <a:solidFill>
                  <a:srgbClr val="2D481E"/>
                </a:solidFill>
                <a:latin typeface="Times New Roman"/>
                <a:cs typeface="Times New Roman"/>
              </a:rPr>
              <a:t>-  периодов,	</a:t>
            </a:r>
            <a:r>
              <a:rPr sz="1800" b="1" spc="-68" dirty="0">
                <a:solidFill>
                  <a:srgbClr val="2D481E"/>
                </a:solidFill>
                <a:latin typeface="Times New Roman"/>
                <a:cs typeface="Times New Roman"/>
              </a:rPr>
              <a:t>в</a:t>
            </a:r>
            <a:r>
              <a:rPr sz="1800" b="1" dirty="0">
                <a:solidFill>
                  <a:srgbClr val="2D481E"/>
                </a:solidFill>
                <a:latin typeface="Times New Roman"/>
                <a:cs typeface="Times New Roman"/>
              </a:rPr>
              <a:t>	</a:t>
            </a:r>
            <a:r>
              <a:rPr sz="1800" b="1" spc="-26" dirty="0">
                <a:solidFill>
                  <a:srgbClr val="2D481E"/>
                </a:solidFill>
                <a:latin typeface="Times New Roman"/>
                <a:cs typeface="Times New Roman"/>
              </a:rPr>
              <a:t>которых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1955" y="3018091"/>
            <a:ext cx="8346758" cy="305660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algn="just">
              <a:spcBef>
                <a:spcPts val="75"/>
              </a:spcBef>
            </a:pPr>
            <a:r>
              <a:rPr sz="1800" b="1" spc="-23" dirty="0">
                <a:solidFill>
                  <a:srgbClr val="2D481E"/>
                </a:solidFill>
                <a:latin typeface="Times New Roman"/>
                <a:cs typeface="Times New Roman"/>
              </a:rPr>
              <a:t>оказываются</a:t>
            </a:r>
            <a:r>
              <a:rPr sz="1800" b="1" spc="-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b="1" spc="-11" dirty="0">
                <a:solidFill>
                  <a:srgbClr val="2D481E"/>
                </a:solidFill>
                <a:latin typeface="Times New Roman"/>
                <a:cs typeface="Times New Roman"/>
              </a:rPr>
              <a:t>подростки</a:t>
            </a:r>
            <a:r>
              <a:rPr sz="1800" b="1" spc="-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b="1" spc="4" dirty="0">
                <a:solidFill>
                  <a:srgbClr val="2D481E"/>
                </a:solidFill>
                <a:latin typeface="Times New Roman"/>
                <a:cs typeface="Times New Roman"/>
              </a:rPr>
              <a:t>и</a:t>
            </a:r>
            <a:r>
              <a:rPr sz="1800" b="1" spc="-11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b="1" spc="-15" dirty="0">
                <a:solidFill>
                  <a:srgbClr val="2D481E"/>
                </a:solidFill>
                <a:latin typeface="Times New Roman"/>
                <a:cs typeface="Times New Roman"/>
              </a:rPr>
              <a:t>молодежь.</a:t>
            </a:r>
            <a:endParaRPr sz="1800" dirty="0">
              <a:latin typeface="Times New Roman"/>
              <a:cs typeface="Times New Roman"/>
            </a:endParaRPr>
          </a:p>
          <a:p>
            <a:pPr marL="9525" marR="4763" indent="342900" algn="just"/>
            <a:r>
              <a:rPr sz="1800" spc="-11" dirty="0">
                <a:solidFill>
                  <a:srgbClr val="2D481E"/>
                </a:solidFill>
                <a:latin typeface="Times New Roman"/>
                <a:cs typeface="Times New Roman"/>
              </a:rPr>
              <a:t>Наиболее </a:t>
            </a:r>
            <a:r>
              <a:rPr sz="1800" spc="-41" dirty="0">
                <a:solidFill>
                  <a:srgbClr val="2D481E"/>
                </a:solidFill>
                <a:latin typeface="Times New Roman"/>
                <a:cs typeface="Times New Roman"/>
              </a:rPr>
              <a:t>опасным, </a:t>
            </a:r>
            <a:r>
              <a:rPr sz="1800" spc="-49" dirty="0">
                <a:solidFill>
                  <a:srgbClr val="2D481E"/>
                </a:solidFill>
                <a:latin typeface="Times New Roman"/>
                <a:cs typeface="Times New Roman"/>
              </a:rPr>
              <a:t>с </a:t>
            </a:r>
            <a:r>
              <a:rPr sz="1800" spc="-19" dirty="0">
                <a:solidFill>
                  <a:srgbClr val="2D481E"/>
                </a:solidFill>
                <a:latin typeface="Times New Roman"/>
                <a:cs typeface="Times New Roman"/>
              </a:rPr>
              <a:t>точки </a:t>
            </a:r>
            <a:r>
              <a:rPr sz="1800" spc="-23" dirty="0">
                <a:solidFill>
                  <a:srgbClr val="2D481E"/>
                </a:solidFill>
                <a:latin typeface="Times New Roman"/>
                <a:cs typeface="Times New Roman"/>
              </a:rPr>
              <a:t>зрения </a:t>
            </a:r>
            <a:r>
              <a:rPr sz="1800" spc="-53" dirty="0">
                <a:solidFill>
                  <a:srgbClr val="2D481E"/>
                </a:solidFill>
                <a:latin typeface="Times New Roman"/>
                <a:cs typeface="Times New Roman"/>
              </a:rPr>
              <a:t>вхождения </a:t>
            </a:r>
            <a:r>
              <a:rPr sz="1800" spc="-83" dirty="0">
                <a:solidFill>
                  <a:srgbClr val="2D481E"/>
                </a:solidFill>
                <a:latin typeface="Times New Roman"/>
                <a:cs typeface="Times New Roman"/>
              </a:rPr>
              <a:t>в </a:t>
            </a:r>
            <a:r>
              <a:rPr sz="1800" spc="-8" dirty="0">
                <a:solidFill>
                  <a:srgbClr val="2D481E"/>
                </a:solidFill>
                <a:latin typeface="Times New Roman"/>
                <a:cs typeface="Times New Roman"/>
              </a:rPr>
              <a:t>поле </a:t>
            </a:r>
            <a:r>
              <a:rPr sz="1800" spc="-41" dirty="0">
                <a:solidFill>
                  <a:srgbClr val="2D481E"/>
                </a:solidFill>
                <a:latin typeface="Times New Roman"/>
                <a:cs typeface="Times New Roman"/>
              </a:rPr>
              <a:t>экстремистской активности, </a:t>
            </a:r>
            <a:r>
              <a:rPr sz="1800" spc="-3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64" dirty="0">
                <a:solidFill>
                  <a:srgbClr val="2D481E"/>
                </a:solidFill>
                <a:latin typeface="Times New Roman"/>
                <a:cs typeface="Times New Roman"/>
              </a:rPr>
              <a:t>является </a:t>
            </a:r>
            <a:r>
              <a:rPr sz="1800" spc="-34" dirty="0">
                <a:solidFill>
                  <a:srgbClr val="2D481E"/>
                </a:solidFill>
                <a:latin typeface="Times New Roman"/>
                <a:cs typeface="Times New Roman"/>
              </a:rPr>
              <a:t>возраст </a:t>
            </a:r>
            <a:r>
              <a:rPr sz="1800" spc="-19" dirty="0">
                <a:solidFill>
                  <a:srgbClr val="2D481E"/>
                </a:solidFill>
                <a:latin typeface="Times New Roman"/>
                <a:cs typeface="Times New Roman"/>
              </a:rPr>
              <a:t>от </a:t>
            </a:r>
            <a:r>
              <a:rPr sz="1800" spc="-56" dirty="0">
                <a:solidFill>
                  <a:srgbClr val="2D481E"/>
                </a:solidFill>
                <a:latin typeface="Times New Roman"/>
                <a:cs typeface="Times New Roman"/>
              </a:rPr>
              <a:t>14 </a:t>
            </a:r>
            <a:r>
              <a:rPr sz="1800" spc="-34" dirty="0">
                <a:solidFill>
                  <a:srgbClr val="2D481E"/>
                </a:solidFill>
                <a:latin typeface="Times New Roman"/>
                <a:cs typeface="Times New Roman"/>
              </a:rPr>
              <a:t>до </a:t>
            </a:r>
            <a:r>
              <a:rPr sz="1800" spc="-56" dirty="0">
                <a:solidFill>
                  <a:srgbClr val="2D481E"/>
                </a:solidFill>
                <a:latin typeface="Times New Roman"/>
                <a:cs typeface="Times New Roman"/>
              </a:rPr>
              <a:t>22 </a:t>
            </a:r>
            <a:r>
              <a:rPr sz="1800" spc="-45" dirty="0">
                <a:solidFill>
                  <a:srgbClr val="2D481E"/>
                </a:solidFill>
                <a:latin typeface="Times New Roman"/>
                <a:cs typeface="Times New Roman"/>
              </a:rPr>
              <a:t>лет. </a:t>
            </a:r>
            <a:r>
              <a:rPr sz="1800" spc="-4" dirty="0">
                <a:solidFill>
                  <a:srgbClr val="2D481E"/>
                </a:solidFill>
                <a:latin typeface="Times New Roman"/>
                <a:cs typeface="Times New Roman"/>
              </a:rPr>
              <a:t>На </a:t>
            </a:r>
            <a:r>
              <a:rPr sz="1800" spc="-26" dirty="0">
                <a:solidFill>
                  <a:srgbClr val="2D481E"/>
                </a:solidFill>
                <a:latin typeface="Times New Roman"/>
                <a:cs typeface="Times New Roman"/>
              </a:rPr>
              <a:t>это </a:t>
            </a:r>
            <a:r>
              <a:rPr sz="1800" spc="-56" dirty="0">
                <a:solidFill>
                  <a:srgbClr val="2D481E"/>
                </a:solidFill>
                <a:latin typeface="Times New Roman"/>
                <a:cs typeface="Times New Roman"/>
              </a:rPr>
              <a:t>время </a:t>
            </a:r>
            <a:r>
              <a:rPr sz="1800" spc="-26" dirty="0">
                <a:solidFill>
                  <a:srgbClr val="2D481E"/>
                </a:solidFill>
                <a:latin typeface="Times New Roman"/>
                <a:cs typeface="Times New Roman"/>
              </a:rPr>
              <a:t>приходится </a:t>
            </a:r>
            <a:r>
              <a:rPr sz="1800" spc="-30" dirty="0">
                <a:solidFill>
                  <a:srgbClr val="2D481E"/>
                </a:solidFill>
                <a:latin typeface="Times New Roman"/>
                <a:cs typeface="Times New Roman"/>
              </a:rPr>
              <a:t>наложение </a:t>
            </a:r>
            <a:r>
              <a:rPr sz="1800" spc="-98" dirty="0">
                <a:solidFill>
                  <a:srgbClr val="2D481E"/>
                </a:solidFill>
                <a:latin typeface="Times New Roman"/>
                <a:cs typeface="Times New Roman"/>
              </a:rPr>
              <a:t>двух </a:t>
            </a:r>
            <a:r>
              <a:rPr sz="1800" spc="-34" dirty="0">
                <a:solidFill>
                  <a:srgbClr val="2D481E"/>
                </a:solidFill>
                <a:latin typeface="Times New Roman"/>
                <a:cs typeface="Times New Roman"/>
              </a:rPr>
              <a:t>важнейших </a:t>
            </a:r>
            <a:r>
              <a:rPr sz="1800" spc="-30" dirty="0">
                <a:solidFill>
                  <a:srgbClr val="2D481E"/>
                </a:solidFill>
                <a:latin typeface="Times New Roman"/>
                <a:cs typeface="Times New Roman"/>
              </a:rPr>
              <a:t> психологических</a:t>
            </a:r>
            <a:r>
              <a:rPr sz="1800" spc="-26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11" dirty="0">
                <a:solidFill>
                  <a:srgbClr val="2D481E"/>
                </a:solidFill>
                <a:latin typeface="Times New Roman"/>
                <a:cs typeface="Times New Roman"/>
              </a:rPr>
              <a:t>и </a:t>
            </a:r>
            <a:r>
              <a:rPr sz="1800" spc="-30" dirty="0">
                <a:solidFill>
                  <a:srgbClr val="2D481E"/>
                </a:solidFill>
                <a:latin typeface="Times New Roman"/>
                <a:cs typeface="Times New Roman"/>
              </a:rPr>
              <a:t>социальных</a:t>
            </a:r>
            <a:r>
              <a:rPr sz="1800" spc="-26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11" dirty="0">
                <a:solidFill>
                  <a:srgbClr val="2D481E"/>
                </a:solidFill>
                <a:latin typeface="Times New Roman"/>
                <a:cs typeface="Times New Roman"/>
              </a:rPr>
              <a:t>факторов.</a:t>
            </a:r>
            <a:r>
              <a:rPr sz="1800" spc="-8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endParaRPr lang="ru-RU" sz="1800" spc="-8" dirty="0" smtClean="0">
              <a:solidFill>
                <a:srgbClr val="2D481E"/>
              </a:solidFill>
              <a:latin typeface="Times New Roman"/>
              <a:cs typeface="Times New Roman"/>
            </a:endParaRPr>
          </a:p>
          <a:p>
            <a:pPr marL="9525" marR="4763" indent="342900" algn="just"/>
            <a:r>
              <a:rPr sz="1800" spc="-98" dirty="0" smtClean="0">
                <a:solidFill>
                  <a:srgbClr val="2D481E"/>
                </a:solidFill>
                <a:latin typeface="Times New Roman"/>
                <a:cs typeface="Times New Roman"/>
              </a:rPr>
              <a:t>В</a:t>
            </a:r>
            <a:r>
              <a:rPr sz="1800" spc="-94" dirty="0" smtClean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0" dirty="0">
                <a:solidFill>
                  <a:srgbClr val="FF0000"/>
                </a:solidFill>
                <a:latin typeface="Times New Roman"/>
                <a:cs typeface="Times New Roman"/>
              </a:rPr>
              <a:t>психологическом</a:t>
            </a:r>
            <a:r>
              <a:rPr sz="1800" spc="-26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23" dirty="0">
                <a:solidFill>
                  <a:srgbClr val="FF0000"/>
                </a:solidFill>
                <a:latin typeface="Times New Roman"/>
                <a:cs typeface="Times New Roman"/>
              </a:rPr>
              <a:t>плане</a:t>
            </a:r>
            <a:r>
              <a:rPr sz="1800" spc="-1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30" dirty="0">
                <a:solidFill>
                  <a:srgbClr val="FF0000"/>
                </a:solidFill>
                <a:latin typeface="Times New Roman"/>
                <a:cs typeface="Times New Roman"/>
              </a:rPr>
              <a:t>подростковый </a:t>
            </a:r>
            <a:r>
              <a:rPr sz="1800" spc="-26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34" dirty="0">
                <a:solidFill>
                  <a:srgbClr val="FF0000"/>
                </a:solidFill>
                <a:latin typeface="Times New Roman"/>
                <a:cs typeface="Times New Roman"/>
              </a:rPr>
              <a:t>возраст</a:t>
            </a:r>
            <a:r>
              <a:rPr sz="18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11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1" dirty="0">
                <a:solidFill>
                  <a:srgbClr val="FF0000"/>
                </a:solidFill>
                <a:latin typeface="Times New Roman"/>
                <a:cs typeface="Times New Roman"/>
              </a:rPr>
              <a:t>юность</a:t>
            </a:r>
            <a:r>
              <a:rPr sz="1800" spc="-8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49" dirty="0">
                <a:solidFill>
                  <a:srgbClr val="2D481E"/>
                </a:solidFill>
                <a:latin typeface="Times New Roman"/>
                <a:cs typeface="Times New Roman"/>
              </a:rPr>
              <a:t>характеризуются</a:t>
            </a:r>
            <a:r>
              <a:rPr sz="1800" spc="-45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b="1" spc="-38" dirty="0">
                <a:solidFill>
                  <a:srgbClr val="FF0000"/>
                </a:solidFill>
                <a:latin typeface="Times New Roman"/>
                <a:cs typeface="Times New Roman"/>
              </a:rPr>
              <a:t>развитием</a:t>
            </a:r>
            <a:r>
              <a:rPr sz="1800" b="1" spc="-34" dirty="0">
                <a:solidFill>
                  <a:srgbClr val="FF0000"/>
                </a:solidFill>
                <a:latin typeface="Times New Roman"/>
                <a:cs typeface="Times New Roman"/>
              </a:rPr>
              <a:t> самосознания,</a:t>
            </a:r>
            <a:r>
              <a:rPr sz="1800" b="1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23" dirty="0">
                <a:solidFill>
                  <a:srgbClr val="FF0000"/>
                </a:solidFill>
                <a:latin typeface="Times New Roman"/>
                <a:cs typeface="Times New Roman"/>
              </a:rPr>
              <a:t>обострением</a:t>
            </a:r>
            <a:r>
              <a:rPr sz="1800" b="1" spc="-1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71" dirty="0">
                <a:solidFill>
                  <a:srgbClr val="FF0000"/>
                </a:solidFill>
                <a:latin typeface="Times New Roman"/>
                <a:cs typeface="Times New Roman"/>
              </a:rPr>
              <a:t>чувства </a:t>
            </a:r>
            <a:r>
              <a:rPr sz="1800" b="1" spc="-68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34" dirty="0">
                <a:solidFill>
                  <a:srgbClr val="FF0000"/>
                </a:solidFill>
                <a:latin typeface="Times New Roman"/>
                <a:cs typeface="Times New Roman"/>
              </a:rPr>
              <a:t>справедливости,</a:t>
            </a:r>
            <a:r>
              <a:rPr sz="1800" b="1" spc="-23" dirty="0">
                <a:solidFill>
                  <a:srgbClr val="FF0000"/>
                </a:solidFill>
                <a:latin typeface="Times New Roman"/>
                <a:cs typeface="Times New Roman"/>
              </a:rPr>
              <a:t> поиском</a:t>
            </a:r>
            <a:r>
              <a:rPr sz="18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60" dirty="0">
                <a:solidFill>
                  <a:srgbClr val="FF0000"/>
                </a:solidFill>
                <a:latin typeface="Times New Roman"/>
                <a:cs typeface="Times New Roman"/>
              </a:rPr>
              <a:t>смысла</a:t>
            </a:r>
            <a:r>
              <a:rPr sz="1800" b="1" spc="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11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800" b="1" spc="-8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11" dirty="0">
                <a:solidFill>
                  <a:srgbClr val="FF0000"/>
                </a:solidFill>
                <a:latin typeface="Times New Roman"/>
                <a:cs typeface="Times New Roman"/>
              </a:rPr>
              <a:t>ценности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26" dirty="0">
                <a:solidFill>
                  <a:srgbClr val="FF0000"/>
                </a:solidFill>
                <a:latin typeface="Times New Roman"/>
                <a:cs typeface="Times New Roman"/>
              </a:rPr>
              <a:t>жизни</a:t>
            </a:r>
            <a:r>
              <a:rPr sz="1800" spc="-26" dirty="0">
                <a:solidFill>
                  <a:srgbClr val="2D481E"/>
                </a:solidFill>
                <a:latin typeface="Times New Roman"/>
                <a:cs typeface="Times New Roman"/>
              </a:rPr>
              <a:t>.</a:t>
            </a:r>
            <a:endParaRPr sz="1800" dirty="0">
              <a:latin typeface="Times New Roman"/>
              <a:cs typeface="Times New Roman"/>
            </a:endParaRPr>
          </a:p>
          <a:p>
            <a:pPr marL="9525" marR="3810" indent="342900" algn="just">
              <a:spcBef>
                <a:spcPts val="4"/>
              </a:spcBef>
            </a:pPr>
            <a:r>
              <a:rPr sz="1800" spc="-4" dirty="0">
                <a:solidFill>
                  <a:srgbClr val="2D481E"/>
                </a:solidFill>
                <a:latin typeface="Times New Roman"/>
                <a:cs typeface="Times New Roman"/>
              </a:rPr>
              <a:t>Именно </a:t>
            </a:r>
            <a:r>
              <a:rPr sz="1800" spc="-83" dirty="0">
                <a:solidFill>
                  <a:srgbClr val="2D481E"/>
                </a:solidFill>
                <a:latin typeface="Times New Roman"/>
                <a:cs typeface="Times New Roman"/>
              </a:rPr>
              <a:t>в</a:t>
            </a:r>
            <a:r>
              <a:rPr sz="1800" spc="-7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0" dirty="0">
                <a:solidFill>
                  <a:srgbClr val="2D481E"/>
                </a:solidFill>
                <a:latin typeface="Times New Roman"/>
                <a:cs typeface="Times New Roman"/>
              </a:rPr>
              <a:t>это </a:t>
            </a:r>
            <a:r>
              <a:rPr sz="1800" spc="-56" dirty="0">
                <a:solidFill>
                  <a:srgbClr val="2D481E"/>
                </a:solidFill>
                <a:latin typeface="Times New Roman"/>
                <a:cs typeface="Times New Roman"/>
              </a:rPr>
              <a:t>время </a:t>
            </a:r>
            <a:r>
              <a:rPr sz="1800" spc="-23" dirty="0">
                <a:solidFill>
                  <a:srgbClr val="2D481E"/>
                </a:solidFill>
                <a:latin typeface="Times New Roman"/>
                <a:cs typeface="Times New Roman"/>
              </a:rPr>
              <a:t>подросток </a:t>
            </a:r>
            <a:r>
              <a:rPr sz="1800" spc="-15" dirty="0">
                <a:solidFill>
                  <a:srgbClr val="2D481E"/>
                </a:solidFill>
                <a:latin typeface="Times New Roman"/>
                <a:cs typeface="Times New Roman"/>
              </a:rPr>
              <a:t>озабочен </a:t>
            </a:r>
            <a:r>
              <a:rPr sz="1800" spc="-45" dirty="0">
                <a:solidFill>
                  <a:srgbClr val="2D481E"/>
                </a:solidFill>
                <a:latin typeface="Times New Roman"/>
                <a:cs typeface="Times New Roman"/>
              </a:rPr>
              <a:t>желанием </a:t>
            </a:r>
            <a:r>
              <a:rPr sz="1800" spc="-19" dirty="0">
                <a:solidFill>
                  <a:srgbClr val="B92D14"/>
                </a:solidFill>
                <a:latin typeface="Times New Roman"/>
                <a:cs typeface="Times New Roman"/>
              </a:rPr>
              <a:t>найти </a:t>
            </a:r>
            <a:r>
              <a:rPr sz="1800" spc="-15" dirty="0">
                <a:solidFill>
                  <a:srgbClr val="B92D14"/>
                </a:solidFill>
                <a:latin typeface="Times New Roman"/>
                <a:cs typeface="Times New Roman"/>
              </a:rPr>
              <a:t>свою </a:t>
            </a:r>
            <a:r>
              <a:rPr sz="1800" spc="-60" dirty="0">
                <a:solidFill>
                  <a:srgbClr val="B92D14"/>
                </a:solidFill>
                <a:latin typeface="Times New Roman"/>
                <a:cs typeface="Times New Roman"/>
              </a:rPr>
              <a:t>группу, </a:t>
            </a:r>
            <a:r>
              <a:rPr sz="1800" spc="-26" dirty="0">
                <a:solidFill>
                  <a:srgbClr val="B92D14"/>
                </a:solidFill>
                <a:latin typeface="Times New Roman"/>
                <a:cs typeface="Times New Roman"/>
              </a:rPr>
              <a:t>поиском </a:t>
            </a:r>
            <a:r>
              <a:rPr sz="1800" spc="-23" dirty="0">
                <a:solidFill>
                  <a:srgbClr val="B92D14"/>
                </a:solidFill>
                <a:latin typeface="Times New Roman"/>
                <a:cs typeface="Times New Roman"/>
              </a:rPr>
              <a:t> </a:t>
            </a:r>
            <a:r>
              <a:rPr sz="1800" spc="-19" dirty="0">
                <a:solidFill>
                  <a:srgbClr val="B92D14"/>
                </a:solidFill>
                <a:latin typeface="Times New Roman"/>
                <a:cs typeface="Times New Roman"/>
              </a:rPr>
              <a:t>собственной</a:t>
            </a:r>
            <a:r>
              <a:rPr sz="1800" spc="810" dirty="0">
                <a:solidFill>
                  <a:srgbClr val="B92D14"/>
                </a:solidFill>
                <a:latin typeface="Times New Roman"/>
                <a:cs typeface="Times New Roman"/>
              </a:rPr>
              <a:t> </a:t>
            </a:r>
            <a:r>
              <a:rPr sz="1800" spc="-19" dirty="0">
                <a:solidFill>
                  <a:srgbClr val="B92D14"/>
                </a:solidFill>
                <a:latin typeface="Times New Roman"/>
                <a:cs typeface="Times New Roman"/>
              </a:rPr>
              <a:t>идентичности</a:t>
            </a:r>
            <a:r>
              <a:rPr sz="1800" spc="-19" dirty="0">
                <a:solidFill>
                  <a:srgbClr val="2D481E"/>
                </a:solidFill>
                <a:latin typeface="Times New Roman"/>
                <a:cs typeface="Times New Roman"/>
              </a:rPr>
              <a:t>,</a:t>
            </a:r>
            <a:r>
              <a:rPr sz="1800" spc="814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8" dirty="0">
                <a:solidFill>
                  <a:srgbClr val="2D481E"/>
                </a:solidFill>
                <a:latin typeface="Times New Roman"/>
                <a:cs typeface="Times New Roman"/>
              </a:rPr>
              <a:t>которая</a:t>
            </a:r>
            <a:r>
              <a:rPr sz="1800" spc="803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19" dirty="0">
                <a:solidFill>
                  <a:srgbClr val="2D481E"/>
                </a:solidFill>
                <a:latin typeface="Times New Roman"/>
                <a:cs typeface="Times New Roman"/>
              </a:rPr>
              <a:t>формируется</a:t>
            </a:r>
            <a:r>
              <a:rPr sz="1800" spc="806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15" dirty="0">
                <a:solidFill>
                  <a:srgbClr val="2D481E"/>
                </a:solidFill>
                <a:latin typeface="Times New Roman"/>
                <a:cs typeface="Times New Roman"/>
              </a:rPr>
              <a:t>по </a:t>
            </a:r>
            <a:r>
              <a:rPr sz="1800" spc="34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4" dirty="0">
                <a:solidFill>
                  <a:srgbClr val="2D481E"/>
                </a:solidFill>
                <a:latin typeface="Times New Roman"/>
                <a:cs typeface="Times New Roman"/>
              </a:rPr>
              <a:t>самой</a:t>
            </a:r>
            <a:r>
              <a:rPr sz="1800" spc="81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11" dirty="0">
                <a:solidFill>
                  <a:srgbClr val="2D481E"/>
                </a:solidFill>
                <a:latin typeface="Times New Roman"/>
                <a:cs typeface="Times New Roman"/>
              </a:rPr>
              <a:t>примитивной</a:t>
            </a:r>
            <a:r>
              <a:rPr sz="1800" spc="81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64" dirty="0">
                <a:solidFill>
                  <a:srgbClr val="2D481E"/>
                </a:solidFill>
                <a:latin typeface="Times New Roman"/>
                <a:cs typeface="Times New Roman"/>
              </a:rPr>
              <a:t>схеме</a:t>
            </a:r>
            <a:endParaRPr sz="1800" dirty="0">
              <a:latin typeface="Times New Roman"/>
              <a:cs typeface="Times New Roman"/>
            </a:endParaRPr>
          </a:p>
          <a:p>
            <a:pPr marL="9525" algn="just"/>
            <a:r>
              <a:rPr sz="1800" b="1" spc="-131" dirty="0">
                <a:solidFill>
                  <a:srgbClr val="2D481E"/>
                </a:solidFill>
                <a:latin typeface="Times New Roman"/>
                <a:cs typeface="Times New Roman"/>
              </a:rPr>
              <a:t>«мы»—</a:t>
            </a:r>
            <a:r>
              <a:rPr sz="1800" b="1" spc="251" dirty="0">
                <a:solidFill>
                  <a:srgbClr val="2D481E"/>
                </a:solidFill>
                <a:latin typeface="Times New Roman"/>
                <a:cs typeface="Times New Roman"/>
              </a:rPr>
              <a:t>  </a:t>
            </a:r>
            <a:r>
              <a:rPr sz="1800" b="1" spc="-86" dirty="0">
                <a:solidFill>
                  <a:srgbClr val="2D481E"/>
                </a:solidFill>
                <a:latin typeface="Times New Roman"/>
                <a:cs typeface="Times New Roman"/>
              </a:rPr>
              <a:t>«они»</a:t>
            </a:r>
            <a:r>
              <a:rPr sz="1800" spc="-86" dirty="0">
                <a:solidFill>
                  <a:srgbClr val="2D481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  <a:r>
              <a:rPr sz="1800" spc="960" dirty="0">
                <a:solidFill>
                  <a:srgbClr val="2D481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sz="1800" spc="-64" dirty="0">
                <a:solidFill>
                  <a:srgbClr val="2D481E"/>
                </a:solidFill>
                <a:latin typeface="Times New Roman"/>
                <a:cs typeface="Times New Roman"/>
              </a:rPr>
              <a:t>Также</a:t>
            </a:r>
            <a:r>
              <a:rPr sz="1800" spc="94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94" dirty="0">
                <a:solidFill>
                  <a:srgbClr val="2D481E"/>
                </a:solidFill>
                <a:latin typeface="Times New Roman"/>
                <a:cs typeface="Times New Roman"/>
              </a:rPr>
              <a:t>ему</a:t>
            </a:r>
            <a:r>
              <a:rPr sz="1800" spc="949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26" dirty="0">
                <a:solidFill>
                  <a:srgbClr val="2D481E"/>
                </a:solidFill>
                <a:latin typeface="Times New Roman"/>
                <a:cs typeface="Times New Roman"/>
              </a:rPr>
              <a:t>присуща</a:t>
            </a:r>
            <a:r>
              <a:rPr sz="1800" spc="956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41" dirty="0">
                <a:solidFill>
                  <a:srgbClr val="2D481E"/>
                </a:solidFill>
                <a:latin typeface="Times New Roman"/>
                <a:cs typeface="Times New Roman"/>
              </a:rPr>
              <a:t>неустойчивая</a:t>
            </a:r>
            <a:r>
              <a:rPr sz="1800" spc="956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41" dirty="0">
                <a:solidFill>
                  <a:srgbClr val="2D481E"/>
                </a:solidFill>
                <a:latin typeface="Times New Roman"/>
                <a:cs typeface="Times New Roman"/>
              </a:rPr>
              <a:t>психика,</a:t>
            </a:r>
            <a:r>
              <a:rPr sz="1800" spc="96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53" dirty="0">
                <a:solidFill>
                  <a:srgbClr val="2D481E"/>
                </a:solidFill>
                <a:latin typeface="Times New Roman"/>
                <a:cs typeface="Times New Roman"/>
              </a:rPr>
              <a:t>легко</a:t>
            </a:r>
            <a:r>
              <a:rPr sz="1800" spc="960" dirty="0">
                <a:solidFill>
                  <a:srgbClr val="2D481E"/>
                </a:solidFill>
                <a:latin typeface="Times New Roman"/>
                <a:cs typeface="Times New Roman"/>
              </a:rPr>
              <a:t> </a:t>
            </a:r>
            <a:r>
              <a:rPr sz="1800" spc="-38" dirty="0">
                <a:solidFill>
                  <a:srgbClr val="2D481E"/>
                </a:solidFill>
                <a:latin typeface="Times New Roman"/>
                <a:cs typeface="Times New Roman"/>
              </a:rPr>
              <a:t>подверженная</a:t>
            </a:r>
            <a:endParaRPr sz="1800" dirty="0">
              <a:latin typeface="Times New Roman"/>
              <a:cs typeface="Times New Roman"/>
            </a:endParaRPr>
          </a:p>
          <a:p>
            <a:pPr marL="9525" algn="just"/>
            <a:r>
              <a:rPr sz="1800" spc="-19" dirty="0">
                <a:solidFill>
                  <a:srgbClr val="35759D"/>
                </a:solidFill>
                <a:latin typeface="Times New Roman"/>
                <a:cs typeface="Times New Roman"/>
              </a:rPr>
              <a:t>внушению</a:t>
            </a:r>
            <a:r>
              <a:rPr sz="1800" spc="-30" dirty="0">
                <a:solidFill>
                  <a:srgbClr val="35759D"/>
                </a:solidFill>
                <a:latin typeface="Times New Roman"/>
                <a:cs typeface="Times New Roman"/>
              </a:rPr>
              <a:t> </a:t>
            </a:r>
            <a:r>
              <a:rPr sz="1800" spc="11" dirty="0">
                <a:solidFill>
                  <a:srgbClr val="35759D"/>
                </a:solidFill>
                <a:latin typeface="Times New Roman"/>
                <a:cs typeface="Times New Roman"/>
              </a:rPr>
              <a:t>и</a:t>
            </a:r>
            <a:r>
              <a:rPr sz="1800" spc="-19" dirty="0">
                <a:solidFill>
                  <a:srgbClr val="35759D"/>
                </a:solidFill>
                <a:latin typeface="Times New Roman"/>
                <a:cs typeface="Times New Roman"/>
              </a:rPr>
              <a:t> </a:t>
            </a:r>
            <a:r>
              <a:rPr sz="1800" spc="-23" dirty="0">
                <a:solidFill>
                  <a:srgbClr val="35759D"/>
                </a:solidFill>
                <a:latin typeface="Times New Roman"/>
                <a:cs typeface="Times New Roman"/>
              </a:rPr>
              <a:t>манипулированию</a:t>
            </a:r>
            <a:r>
              <a:rPr sz="1800" spc="-23" dirty="0">
                <a:solidFill>
                  <a:srgbClr val="2D481E"/>
                </a:solidFill>
                <a:latin typeface="Times New Roman"/>
                <a:cs typeface="Times New Roman"/>
              </a:rPr>
              <a:t>.</a:t>
            </a:r>
            <a:endParaRPr sz="1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460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эк">
  <a:themeElements>
    <a:clrScheme name="">
      <a:dk1>
        <a:srgbClr val="808080"/>
      </a:dk1>
      <a:lt1>
        <a:srgbClr val="FFFFFF"/>
      </a:lt1>
      <a:dk2>
        <a:srgbClr val="808080"/>
      </a:dk2>
      <a:lt2>
        <a:srgbClr val="950101"/>
      </a:lt2>
      <a:accent1>
        <a:srgbClr val="C70000"/>
      </a:accent1>
      <a:accent2>
        <a:srgbClr val="E00000"/>
      </a:accent2>
      <a:accent3>
        <a:srgbClr val="FFFFFF"/>
      </a:accent3>
      <a:accent4>
        <a:srgbClr val="6C6C6C"/>
      </a:accent4>
      <a:accent5>
        <a:srgbClr val="E0AAAA"/>
      </a:accent5>
      <a:accent6>
        <a:srgbClr val="CB0000"/>
      </a:accent6>
      <a:hlink>
        <a:srgbClr val="FB3D1D"/>
      </a:hlink>
      <a:folHlink>
        <a:srgbClr val="C9C9C9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BB2A32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AF5612"/>
        </a:lt2>
        <a:accent1>
          <a:srgbClr val="CB882F"/>
        </a:accent1>
        <a:accent2>
          <a:srgbClr val="E7C432"/>
        </a:accent2>
        <a:accent3>
          <a:srgbClr val="FFFFFF"/>
        </a:accent3>
        <a:accent4>
          <a:srgbClr val="404040"/>
        </a:accent4>
        <a:accent5>
          <a:srgbClr val="E2C3AD"/>
        </a:accent5>
        <a:accent6>
          <a:srgbClr val="D1B12C"/>
        </a:accent6>
        <a:hlink>
          <a:srgbClr val="EECA3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9A5E40"/>
        </a:lt2>
        <a:accent1>
          <a:srgbClr val="AE7750"/>
        </a:accent1>
        <a:accent2>
          <a:srgbClr val="C08D60"/>
        </a:accent2>
        <a:accent3>
          <a:srgbClr val="FFFFFF"/>
        </a:accent3>
        <a:accent4>
          <a:srgbClr val="404040"/>
        </a:accent4>
        <a:accent5>
          <a:srgbClr val="D3BDB3"/>
        </a:accent5>
        <a:accent6>
          <a:srgbClr val="AE7F56"/>
        </a:accent6>
        <a:hlink>
          <a:srgbClr val="CCA47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D1BB77"/>
        </a:lt2>
        <a:accent1>
          <a:srgbClr val="DBBA87"/>
        </a:accent1>
        <a:accent2>
          <a:srgbClr val="E0B265"/>
        </a:accent2>
        <a:accent3>
          <a:srgbClr val="FFFFFF"/>
        </a:accent3>
        <a:accent4>
          <a:srgbClr val="404040"/>
        </a:accent4>
        <a:accent5>
          <a:srgbClr val="EAD9C3"/>
        </a:accent5>
        <a:accent6>
          <a:srgbClr val="CBA15B"/>
        </a:accent6>
        <a:hlink>
          <a:srgbClr val="E9C27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8C8783"/>
        </a:lt2>
        <a:accent1>
          <a:srgbClr val="A39C97"/>
        </a:accent1>
        <a:accent2>
          <a:srgbClr val="B9B1AB"/>
        </a:accent2>
        <a:accent3>
          <a:srgbClr val="FFFFFF"/>
        </a:accent3>
        <a:accent4>
          <a:srgbClr val="404040"/>
        </a:accent4>
        <a:accent5>
          <a:srgbClr val="CECBC9"/>
        </a:accent5>
        <a:accent6>
          <a:srgbClr val="A7A09B"/>
        </a:accent6>
        <a:hlink>
          <a:srgbClr val="F8291E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C99565"/>
        </a:lt2>
        <a:accent1>
          <a:srgbClr val="D1A57D"/>
        </a:accent1>
        <a:accent2>
          <a:srgbClr val="E8B688"/>
        </a:accent2>
        <a:accent3>
          <a:srgbClr val="FFFFFF"/>
        </a:accent3>
        <a:accent4>
          <a:srgbClr val="404040"/>
        </a:accent4>
        <a:accent5>
          <a:srgbClr val="E5CFBF"/>
        </a:accent5>
        <a:accent6>
          <a:srgbClr val="D2A57B"/>
        </a:accent6>
        <a:hlink>
          <a:srgbClr val="FFB20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79B904"/>
        </a:lt2>
        <a:accent1>
          <a:srgbClr val="92D707"/>
        </a:accent1>
        <a:accent2>
          <a:srgbClr val="ADCF4D"/>
        </a:accent2>
        <a:accent3>
          <a:srgbClr val="FFFFFF"/>
        </a:accent3>
        <a:accent4>
          <a:srgbClr val="404040"/>
        </a:accent4>
        <a:accent5>
          <a:srgbClr val="C7E8AA"/>
        </a:accent5>
        <a:accent6>
          <a:srgbClr val="9CBB45"/>
        </a:accent6>
        <a:hlink>
          <a:srgbClr val="FFA50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4D4D4D"/>
        </a:dk1>
        <a:lt1>
          <a:srgbClr val="FFFFFF"/>
        </a:lt1>
        <a:dk2>
          <a:srgbClr val="4D4D4D"/>
        </a:dk2>
        <a:lt2>
          <a:srgbClr val="0090FF"/>
        </a:lt2>
        <a:accent1>
          <a:srgbClr val="29ADFF"/>
        </a:accent1>
        <a:accent2>
          <a:srgbClr val="33CEFF"/>
        </a:accent2>
        <a:accent3>
          <a:srgbClr val="FFFFFF"/>
        </a:accent3>
        <a:accent4>
          <a:srgbClr val="404040"/>
        </a:accent4>
        <a:accent5>
          <a:srgbClr val="ACD3FF"/>
        </a:accent5>
        <a:accent6>
          <a:srgbClr val="2DBAE7"/>
        </a:accent6>
        <a:hlink>
          <a:srgbClr val="5CE52B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4D4D4D"/>
        </a:dk1>
        <a:lt1>
          <a:srgbClr val="FFFFFF"/>
        </a:lt1>
        <a:dk2>
          <a:srgbClr val="4D4D4D"/>
        </a:dk2>
        <a:lt2>
          <a:srgbClr val="0090FF"/>
        </a:lt2>
        <a:accent1>
          <a:srgbClr val="29ADFF"/>
        </a:accent1>
        <a:accent2>
          <a:srgbClr val="33CEFF"/>
        </a:accent2>
        <a:accent3>
          <a:srgbClr val="FFFFFF"/>
        </a:accent3>
        <a:accent4>
          <a:srgbClr val="404040"/>
        </a:accent4>
        <a:accent5>
          <a:srgbClr val="ACD3FF"/>
        </a:accent5>
        <a:accent6>
          <a:srgbClr val="2DBAE7"/>
        </a:accent6>
        <a:hlink>
          <a:srgbClr val="5CE52B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4D4D4D"/>
        </a:dk1>
        <a:lt1>
          <a:srgbClr val="FFFFFF"/>
        </a:lt1>
        <a:dk2>
          <a:srgbClr val="4D4D4D"/>
        </a:dk2>
        <a:lt2>
          <a:srgbClr val="3175FD"/>
        </a:lt2>
        <a:accent1>
          <a:srgbClr val="31A4FF"/>
        </a:accent1>
        <a:accent2>
          <a:srgbClr val="1DC9FF"/>
        </a:accent2>
        <a:accent3>
          <a:srgbClr val="FFFFFF"/>
        </a:accent3>
        <a:accent4>
          <a:srgbClr val="404040"/>
        </a:accent4>
        <a:accent5>
          <a:srgbClr val="ADCFFF"/>
        </a:accent5>
        <a:accent6>
          <a:srgbClr val="19B6E7"/>
        </a:accent6>
        <a:hlink>
          <a:srgbClr val="24DFE8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эк</Template>
  <TotalTime>298</TotalTime>
  <Words>1025</Words>
  <Application>Microsoft Office PowerPoint</Application>
  <PresentationFormat>Экран (4:3)</PresentationFormat>
  <Paragraphs>91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эк</vt:lpstr>
      <vt:lpstr>Презентация PowerPoint</vt:lpstr>
      <vt:lpstr>СУЩНОСТЬ ТЕРРОРИЗМА И ЭКСТРЕМИЗМА</vt:lpstr>
      <vt:lpstr>Радикализм (от лат. radix — корень)обозначает стремление  доводить политическое или иное мнение до его конечных  логических и практических выводов, не мирясь ни на каких  компромиссах. Экстремизм (от лат. ехtremus - крайний) переводится как  приверженность к крайним взглядам и радикальным мерам.</vt:lpstr>
      <vt:lpstr>Нормативно-правовая база</vt:lpstr>
      <vt:lpstr>Стратегия противодействия экстремизму в Российской Федерации до 2025 года  (утв. Президентом РФ 28.11.2014 N Пр-2753) </vt:lpstr>
      <vt:lpstr>                   Воспитание – основа профилактики</vt:lpstr>
      <vt:lpstr> </vt:lpstr>
      <vt:lpstr>Почему классные руководители и родители? </vt:lpstr>
      <vt:lpstr>Почему классные руководители и родители? </vt:lpstr>
      <vt:lpstr>Условия эффективной профилактики  экстремизма в образовательной среде</vt:lpstr>
      <vt:lpstr>Условия эффективной профилактики  экстремизма в образовательной среде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Экстремизм</dc:title>
  <dc:creator>ВИКТОРИЯ</dc:creator>
  <cp:lastModifiedBy>Пользователь</cp:lastModifiedBy>
  <cp:revision>31</cp:revision>
  <dcterms:created xsi:type="dcterms:W3CDTF">2017-04-11T15:47:12Z</dcterms:created>
  <dcterms:modified xsi:type="dcterms:W3CDTF">2022-03-19T01:16:51Z</dcterms:modified>
</cp:coreProperties>
</file>